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0"/>
  </p:sldMasterIdLst>
  <p:notesMasterIdLst>
    <p:notesMasterId r:id="rId144"/>
  </p:notesMasterIdLst>
  <p:handoutMasterIdLst>
    <p:handoutMasterId r:id="rId145"/>
  </p:handoutMasterIdLst>
  <p:sldIdLst>
    <p:sldId id="259" r:id="rId41"/>
    <p:sldId id="462" r:id="rId42"/>
    <p:sldId id="434" r:id="rId43"/>
    <p:sldId id="435" r:id="rId44"/>
    <p:sldId id="436" r:id="rId45"/>
    <p:sldId id="256" r:id="rId46"/>
    <p:sldId id="490" r:id="rId47"/>
    <p:sldId id="257" r:id="rId48"/>
    <p:sldId id="265" r:id="rId49"/>
    <p:sldId id="417" r:id="rId50"/>
    <p:sldId id="418" r:id="rId51"/>
    <p:sldId id="419" r:id="rId52"/>
    <p:sldId id="420" r:id="rId53"/>
    <p:sldId id="422" r:id="rId54"/>
    <p:sldId id="421" r:id="rId55"/>
    <p:sldId id="258" r:id="rId56"/>
    <p:sldId id="269" r:id="rId57"/>
    <p:sldId id="270" r:id="rId58"/>
    <p:sldId id="271" r:id="rId59"/>
    <p:sldId id="272" r:id="rId60"/>
    <p:sldId id="274" r:id="rId61"/>
    <p:sldId id="273" r:id="rId62"/>
    <p:sldId id="275" r:id="rId63"/>
    <p:sldId id="276" r:id="rId64"/>
    <p:sldId id="277" r:id="rId65"/>
    <p:sldId id="278" r:id="rId66"/>
    <p:sldId id="463" r:id="rId67"/>
    <p:sldId id="279" r:id="rId68"/>
    <p:sldId id="280" r:id="rId69"/>
    <p:sldId id="281" r:id="rId70"/>
    <p:sldId id="282" r:id="rId71"/>
    <p:sldId id="355" r:id="rId72"/>
    <p:sldId id="356" r:id="rId73"/>
    <p:sldId id="369" r:id="rId74"/>
    <p:sldId id="357" r:id="rId75"/>
    <p:sldId id="295" r:id="rId76"/>
    <p:sldId id="358" r:id="rId77"/>
    <p:sldId id="298" r:id="rId78"/>
    <p:sldId id="428" r:id="rId79"/>
    <p:sldId id="429" r:id="rId80"/>
    <p:sldId id="430" r:id="rId81"/>
    <p:sldId id="431" r:id="rId82"/>
    <p:sldId id="432" r:id="rId83"/>
    <p:sldId id="433" r:id="rId84"/>
    <p:sldId id="389" r:id="rId85"/>
    <p:sldId id="390" r:id="rId86"/>
    <p:sldId id="391" r:id="rId87"/>
    <p:sldId id="392" r:id="rId88"/>
    <p:sldId id="393" r:id="rId89"/>
    <p:sldId id="39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405" r:id="rId101"/>
    <p:sldId id="406" r:id="rId102"/>
    <p:sldId id="407" r:id="rId103"/>
    <p:sldId id="408" r:id="rId104"/>
    <p:sldId id="409" r:id="rId105"/>
    <p:sldId id="410" r:id="rId106"/>
    <p:sldId id="424" r:id="rId107"/>
    <p:sldId id="411" r:id="rId108"/>
    <p:sldId id="425" r:id="rId109"/>
    <p:sldId id="415" r:id="rId110"/>
    <p:sldId id="464" r:id="rId111"/>
    <p:sldId id="491" r:id="rId112"/>
    <p:sldId id="438" r:id="rId113"/>
    <p:sldId id="465" r:id="rId114"/>
    <p:sldId id="466" r:id="rId115"/>
    <p:sldId id="468" r:id="rId116"/>
    <p:sldId id="467" r:id="rId117"/>
    <p:sldId id="439" r:id="rId118"/>
    <p:sldId id="440" r:id="rId119"/>
    <p:sldId id="469" r:id="rId120"/>
    <p:sldId id="441" r:id="rId121"/>
    <p:sldId id="492" r:id="rId122"/>
    <p:sldId id="493" r:id="rId123"/>
    <p:sldId id="484" r:id="rId124"/>
    <p:sldId id="472" r:id="rId125"/>
    <p:sldId id="473" r:id="rId126"/>
    <p:sldId id="474" r:id="rId127"/>
    <p:sldId id="475" r:id="rId128"/>
    <p:sldId id="476" r:id="rId129"/>
    <p:sldId id="478" r:id="rId130"/>
    <p:sldId id="477" r:id="rId131"/>
    <p:sldId id="479" r:id="rId132"/>
    <p:sldId id="480" r:id="rId133"/>
    <p:sldId id="481" r:id="rId134"/>
    <p:sldId id="482" r:id="rId135"/>
    <p:sldId id="485" r:id="rId136"/>
    <p:sldId id="483" r:id="rId137"/>
    <p:sldId id="461" r:id="rId138"/>
    <p:sldId id="486" r:id="rId139"/>
    <p:sldId id="487" r:id="rId140"/>
    <p:sldId id="488" r:id="rId141"/>
    <p:sldId id="489" r:id="rId142"/>
    <p:sldId id="348" r:id="rId143"/>
  </p:sldIdLst>
  <p:sldSz cx="9144000" cy="6858000" type="screen4x3"/>
  <p:notesSz cx="6797675" cy="99282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75D175"/>
    <a:srgbClr val="339933"/>
    <a:srgbClr val="77D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2" autoAdjust="0"/>
    <p:restoredTop sz="94660"/>
  </p:normalViewPr>
  <p:slideViewPr>
    <p:cSldViewPr>
      <p:cViewPr varScale="1">
        <p:scale>
          <a:sx n="156" d="100"/>
          <a:sy n="156" d="100"/>
        </p:scale>
        <p:origin x="1980" y="13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77.xml"/><Relationship Id="rId21" Type="http://schemas.openxmlformats.org/officeDocument/2006/relationships/customXml" Target="../customXml/item21.xml"/><Relationship Id="rId42" Type="http://schemas.openxmlformats.org/officeDocument/2006/relationships/slide" Target="slides/slide2.xml"/><Relationship Id="rId63" Type="http://schemas.openxmlformats.org/officeDocument/2006/relationships/slide" Target="slides/slide23.xml"/><Relationship Id="rId84" Type="http://schemas.openxmlformats.org/officeDocument/2006/relationships/slide" Target="slides/slide44.xml"/><Relationship Id="rId138" Type="http://schemas.openxmlformats.org/officeDocument/2006/relationships/slide" Target="slides/slide98.xml"/><Relationship Id="rId107" Type="http://schemas.openxmlformats.org/officeDocument/2006/relationships/slide" Target="slides/slide6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slide" Target="slides/slide13.xml"/><Relationship Id="rId74" Type="http://schemas.openxmlformats.org/officeDocument/2006/relationships/slide" Target="slides/slide34.xml"/><Relationship Id="rId128" Type="http://schemas.openxmlformats.org/officeDocument/2006/relationships/slide" Target="slides/slide88.xml"/><Relationship Id="rId149" Type="http://schemas.openxmlformats.org/officeDocument/2006/relationships/tableStyles" Target="tableStyles.xml"/><Relationship Id="rId5" Type="http://schemas.openxmlformats.org/officeDocument/2006/relationships/customXml" Target="../customXml/item5.xml"/><Relationship Id="rId95" Type="http://schemas.openxmlformats.org/officeDocument/2006/relationships/slide" Target="slides/slide5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slide" Target="slides/slide3.xml"/><Relationship Id="rId48" Type="http://schemas.openxmlformats.org/officeDocument/2006/relationships/slide" Target="slides/slide8.xml"/><Relationship Id="rId64" Type="http://schemas.openxmlformats.org/officeDocument/2006/relationships/slide" Target="slides/slide24.xml"/><Relationship Id="rId69" Type="http://schemas.openxmlformats.org/officeDocument/2006/relationships/slide" Target="slides/slide29.xml"/><Relationship Id="rId113" Type="http://schemas.openxmlformats.org/officeDocument/2006/relationships/slide" Target="slides/slide73.xml"/><Relationship Id="rId118" Type="http://schemas.openxmlformats.org/officeDocument/2006/relationships/slide" Target="slides/slide78.xml"/><Relationship Id="rId134" Type="http://schemas.openxmlformats.org/officeDocument/2006/relationships/slide" Target="slides/slide94.xml"/><Relationship Id="rId139" Type="http://schemas.openxmlformats.org/officeDocument/2006/relationships/slide" Target="slides/slide99.xml"/><Relationship Id="rId80" Type="http://schemas.openxmlformats.org/officeDocument/2006/relationships/slide" Target="slides/slide40.xml"/><Relationship Id="rId85" Type="http://schemas.openxmlformats.org/officeDocument/2006/relationships/slide" Target="slides/slide4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slide" Target="slides/slide19.xml"/><Relationship Id="rId103" Type="http://schemas.openxmlformats.org/officeDocument/2006/relationships/slide" Target="slides/slide63.xml"/><Relationship Id="rId108" Type="http://schemas.openxmlformats.org/officeDocument/2006/relationships/slide" Target="slides/slide68.xml"/><Relationship Id="rId124" Type="http://schemas.openxmlformats.org/officeDocument/2006/relationships/slide" Target="slides/slide84.xml"/><Relationship Id="rId129" Type="http://schemas.openxmlformats.org/officeDocument/2006/relationships/slide" Target="slides/slide89.xml"/><Relationship Id="rId54" Type="http://schemas.openxmlformats.org/officeDocument/2006/relationships/slide" Target="slides/slide14.xml"/><Relationship Id="rId70" Type="http://schemas.openxmlformats.org/officeDocument/2006/relationships/slide" Target="slides/slide30.xml"/><Relationship Id="rId75" Type="http://schemas.openxmlformats.org/officeDocument/2006/relationships/slide" Target="slides/slide35.xml"/><Relationship Id="rId91" Type="http://schemas.openxmlformats.org/officeDocument/2006/relationships/slide" Target="slides/slide51.xml"/><Relationship Id="rId96" Type="http://schemas.openxmlformats.org/officeDocument/2006/relationships/slide" Target="slides/slide56.xml"/><Relationship Id="rId140" Type="http://schemas.openxmlformats.org/officeDocument/2006/relationships/slide" Target="slides/slide100.xml"/><Relationship Id="rId14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slide" Target="slides/slide9.xml"/><Relationship Id="rId114" Type="http://schemas.openxmlformats.org/officeDocument/2006/relationships/slide" Target="slides/slide74.xml"/><Relationship Id="rId119" Type="http://schemas.openxmlformats.org/officeDocument/2006/relationships/slide" Target="slides/slide79.xml"/><Relationship Id="rId44" Type="http://schemas.openxmlformats.org/officeDocument/2006/relationships/slide" Target="slides/slide4.xml"/><Relationship Id="rId60" Type="http://schemas.openxmlformats.org/officeDocument/2006/relationships/slide" Target="slides/slide20.xml"/><Relationship Id="rId65" Type="http://schemas.openxmlformats.org/officeDocument/2006/relationships/slide" Target="slides/slide25.xml"/><Relationship Id="rId81" Type="http://schemas.openxmlformats.org/officeDocument/2006/relationships/slide" Target="slides/slide41.xml"/><Relationship Id="rId86" Type="http://schemas.openxmlformats.org/officeDocument/2006/relationships/slide" Target="slides/slide46.xml"/><Relationship Id="rId130" Type="http://schemas.openxmlformats.org/officeDocument/2006/relationships/slide" Target="slides/slide90.xml"/><Relationship Id="rId135" Type="http://schemas.openxmlformats.org/officeDocument/2006/relationships/slide" Target="slides/slide95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69.xml"/><Relationship Id="rId34" Type="http://schemas.openxmlformats.org/officeDocument/2006/relationships/customXml" Target="../customXml/item34.xml"/><Relationship Id="rId50" Type="http://schemas.openxmlformats.org/officeDocument/2006/relationships/slide" Target="slides/slide10.xml"/><Relationship Id="rId55" Type="http://schemas.openxmlformats.org/officeDocument/2006/relationships/slide" Target="slides/slide15.xml"/><Relationship Id="rId76" Type="http://schemas.openxmlformats.org/officeDocument/2006/relationships/slide" Target="slides/slide36.xml"/><Relationship Id="rId97" Type="http://schemas.openxmlformats.org/officeDocument/2006/relationships/slide" Target="slides/slide57.xml"/><Relationship Id="rId104" Type="http://schemas.openxmlformats.org/officeDocument/2006/relationships/slide" Target="slides/slide64.xml"/><Relationship Id="rId120" Type="http://schemas.openxmlformats.org/officeDocument/2006/relationships/slide" Target="slides/slide80.xml"/><Relationship Id="rId125" Type="http://schemas.openxmlformats.org/officeDocument/2006/relationships/slide" Target="slides/slide85.xml"/><Relationship Id="rId141" Type="http://schemas.openxmlformats.org/officeDocument/2006/relationships/slide" Target="slides/slide101.xml"/><Relationship Id="rId146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31.xml"/><Relationship Id="rId92" Type="http://schemas.openxmlformats.org/officeDocument/2006/relationships/slide" Target="slides/slide5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slideMaster" Target="slideMasters/slideMaster1.xml"/><Relationship Id="rId45" Type="http://schemas.openxmlformats.org/officeDocument/2006/relationships/slide" Target="slides/slide5.xml"/><Relationship Id="rId66" Type="http://schemas.openxmlformats.org/officeDocument/2006/relationships/slide" Target="slides/slide26.xml"/><Relationship Id="rId87" Type="http://schemas.openxmlformats.org/officeDocument/2006/relationships/slide" Target="slides/slide47.xml"/><Relationship Id="rId110" Type="http://schemas.openxmlformats.org/officeDocument/2006/relationships/slide" Target="slides/slide70.xml"/><Relationship Id="rId115" Type="http://schemas.openxmlformats.org/officeDocument/2006/relationships/slide" Target="slides/slide75.xml"/><Relationship Id="rId131" Type="http://schemas.openxmlformats.org/officeDocument/2006/relationships/slide" Target="slides/slide91.xml"/><Relationship Id="rId136" Type="http://schemas.openxmlformats.org/officeDocument/2006/relationships/slide" Target="slides/slide96.xml"/><Relationship Id="rId61" Type="http://schemas.openxmlformats.org/officeDocument/2006/relationships/slide" Target="slides/slide21.xml"/><Relationship Id="rId82" Type="http://schemas.openxmlformats.org/officeDocument/2006/relationships/slide" Target="slides/slide4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6.xml"/><Relationship Id="rId77" Type="http://schemas.openxmlformats.org/officeDocument/2006/relationships/slide" Target="slides/slide37.xml"/><Relationship Id="rId100" Type="http://schemas.openxmlformats.org/officeDocument/2006/relationships/slide" Target="slides/slide60.xml"/><Relationship Id="rId105" Type="http://schemas.openxmlformats.org/officeDocument/2006/relationships/slide" Target="slides/slide65.xml"/><Relationship Id="rId126" Type="http://schemas.openxmlformats.org/officeDocument/2006/relationships/slide" Target="slides/slide86.xml"/><Relationship Id="rId147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11.xml"/><Relationship Id="rId72" Type="http://schemas.openxmlformats.org/officeDocument/2006/relationships/slide" Target="slides/slide32.xml"/><Relationship Id="rId93" Type="http://schemas.openxmlformats.org/officeDocument/2006/relationships/slide" Target="slides/slide53.xml"/><Relationship Id="rId98" Type="http://schemas.openxmlformats.org/officeDocument/2006/relationships/slide" Target="slides/slide58.xml"/><Relationship Id="rId121" Type="http://schemas.openxmlformats.org/officeDocument/2006/relationships/slide" Target="slides/slide81.xml"/><Relationship Id="rId142" Type="http://schemas.openxmlformats.org/officeDocument/2006/relationships/slide" Target="slides/slide102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slide" Target="slides/slide6.xml"/><Relationship Id="rId67" Type="http://schemas.openxmlformats.org/officeDocument/2006/relationships/slide" Target="slides/slide27.xml"/><Relationship Id="rId116" Type="http://schemas.openxmlformats.org/officeDocument/2006/relationships/slide" Target="slides/slide76.xml"/><Relationship Id="rId137" Type="http://schemas.openxmlformats.org/officeDocument/2006/relationships/slide" Target="slides/slide97.xml"/><Relationship Id="rId20" Type="http://schemas.openxmlformats.org/officeDocument/2006/relationships/customXml" Target="../customXml/item20.xml"/><Relationship Id="rId41" Type="http://schemas.openxmlformats.org/officeDocument/2006/relationships/slide" Target="slides/slide1.xml"/><Relationship Id="rId62" Type="http://schemas.openxmlformats.org/officeDocument/2006/relationships/slide" Target="slides/slide22.xml"/><Relationship Id="rId83" Type="http://schemas.openxmlformats.org/officeDocument/2006/relationships/slide" Target="slides/slide43.xml"/><Relationship Id="rId88" Type="http://schemas.openxmlformats.org/officeDocument/2006/relationships/slide" Target="slides/slide48.xml"/><Relationship Id="rId111" Type="http://schemas.openxmlformats.org/officeDocument/2006/relationships/slide" Target="slides/slide71.xml"/><Relationship Id="rId132" Type="http://schemas.openxmlformats.org/officeDocument/2006/relationships/slide" Target="slides/slide92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slide" Target="slides/slide17.xml"/><Relationship Id="rId106" Type="http://schemas.openxmlformats.org/officeDocument/2006/relationships/slide" Target="slides/slide66.xml"/><Relationship Id="rId127" Type="http://schemas.openxmlformats.org/officeDocument/2006/relationships/slide" Target="slides/slide8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slide" Target="slides/slide12.xml"/><Relationship Id="rId73" Type="http://schemas.openxmlformats.org/officeDocument/2006/relationships/slide" Target="slides/slide33.xml"/><Relationship Id="rId78" Type="http://schemas.openxmlformats.org/officeDocument/2006/relationships/slide" Target="slides/slide38.xml"/><Relationship Id="rId94" Type="http://schemas.openxmlformats.org/officeDocument/2006/relationships/slide" Target="slides/slide54.xml"/><Relationship Id="rId99" Type="http://schemas.openxmlformats.org/officeDocument/2006/relationships/slide" Target="slides/slide59.xml"/><Relationship Id="rId101" Type="http://schemas.openxmlformats.org/officeDocument/2006/relationships/slide" Target="slides/slide61.xml"/><Relationship Id="rId122" Type="http://schemas.openxmlformats.org/officeDocument/2006/relationships/slide" Target="slides/slide82.xml"/><Relationship Id="rId143" Type="http://schemas.openxmlformats.org/officeDocument/2006/relationships/slide" Target="slides/slide103.xml"/><Relationship Id="rId148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customXml" Target="../customXml/item26.xml"/><Relationship Id="rId47" Type="http://schemas.openxmlformats.org/officeDocument/2006/relationships/slide" Target="slides/slide7.xml"/><Relationship Id="rId68" Type="http://schemas.openxmlformats.org/officeDocument/2006/relationships/slide" Target="slides/slide28.xml"/><Relationship Id="rId89" Type="http://schemas.openxmlformats.org/officeDocument/2006/relationships/slide" Target="slides/slide49.xml"/><Relationship Id="rId112" Type="http://schemas.openxmlformats.org/officeDocument/2006/relationships/slide" Target="slides/slide72.xml"/><Relationship Id="rId133" Type="http://schemas.openxmlformats.org/officeDocument/2006/relationships/slide" Target="slides/slide93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slide" Target="slides/slide18.xml"/><Relationship Id="rId79" Type="http://schemas.openxmlformats.org/officeDocument/2006/relationships/slide" Target="slides/slide39.xml"/><Relationship Id="rId102" Type="http://schemas.openxmlformats.org/officeDocument/2006/relationships/slide" Target="slides/slide62.xml"/><Relationship Id="rId123" Type="http://schemas.openxmlformats.org/officeDocument/2006/relationships/slide" Target="slides/slide83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5D144-9B72-4892-9DA3-247FF3A6E51D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9D63B-A6B1-4945-87BD-E7D87AC8A8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84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2FB67-1C2A-4A67-A65B-A04384E3AC86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B487F-B84C-4E47-8B67-E06D8E1A9B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97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063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474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12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722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72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72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722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722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0634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1376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1376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7982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8467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236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603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603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603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603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603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B487F-B84C-4E47-8B67-E06D8E1A9BAE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3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58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33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22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91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56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54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4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11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627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70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30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1DDCE-9035-4E42-8162-BEEAAF1F85BC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FD4CA-A55C-44A6-A8C6-060C136E3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25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7.jpeg"/><Relationship Id="rId4" Type="http://schemas.openxmlformats.org/officeDocument/2006/relationships/image" Target="../media/image1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2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2.png"/><Relationship Id="rId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2.png"/><Relationship Id="rId4" Type="http://schemas.openxmlformats.org/officeDocument/2006/relationships/image" Target="../media/image104.jpeg"/><Relationship Id="rId9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215916"/>
            <a:ext cx="9186662" cy="509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07504" y="27201"/>
            <a:ext cx="9042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 smtClean="0">
                <a:latin typeface="Arial" pitchFamily="34" charset="0"/>
                <a:cs typeface="Arial" pitchFamily="34" charset="0"/>
              </a:rPr>
              <a:t>Analyse Territoriale </a:t>
            </a:r>
            <a:r>
              <a:rPr lang="fr-FR" sz="4200" b="1" dirty="0" err="1" smtClean="0">
                <a:latin typeface="Arial" pitchFamily="34" charset="0"/>
                <a:cs typeface="Arial" pitchFamily="34" charset="0"/>
              </a:rPr>
              <a:t>Multiscalaire</a:t>
            </a:r>
            <a:endParaRPr lang="fr-FR" sz="42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dirty="0" smtClean="0"/>
              <a:t>Via </a:t>
            </a:r>
            <a:r>
              <a:rPr lang="fr-FR" sz="2400" dirty="0" err="1" smtClean="0"/>
              <a:t>HyperAtlas</a:t>
            </a:r>
            <a:r>
              <a:rPr lang="fr-FR" sz="2400" dirty="0" smtClean="0"/>
              <a:t> et l’utilisation des </a:t>
            </a:r>
            <a:r>
              <a:rPr lang="fr-FR" sz="2400" dirty="0"/>
              <a:t>packages </a:t>
            </a:r>
            <a:r>
              <a:rPr lang="fr-FR" sz="2400" dirty="0" smtClean="0"/>
              <a:t>R MTA </a:t>
            </a:r>
            <a:r>
              <a:rPr lang="fr-FR" sz="2400" dirty="0"/>
              <a:t>et </a:t>
            </a:r>
            <a:r>
              <a:rPr lang="fr-FR" sz="2400" dirty="0" err="1" smtClean="0"/>
              <a:t>cartography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6505599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latin typeface="Arial" pitchFamily="34" charset="0"/>
                <a:cs typeface="Arial" pitchFamily="34" charset="0"/>
              </a:rPr>
              <a:t>Grenoble, 12 mai 2017</a:t>
            </a:r>
            <a:endParaRPr lang="fr-FR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475656" y="642371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latin typeface="Arial" pitchFamily="34" charset="0"/>
                <a:cs typeface="Arial" pitchFamily="34" charset="0"/>
              </a:rPr>
              <a:t>Ronan </a:t>
            </a:r>
            <a:r>
              <a:rPr lang="fr-FR" sz="1200" b="1" dirty="0" err="1" smtClean="0">
                <a:latin typeface="Arial" pitchFamily="34" charset="0"/>
                <a:cs typeface="Arial" pitchFamily="34" charset="0"/>
              </a:rPr>
              <a:t>Ysebaert</a:t>
            </a:r>
            <a:r>
              <a:rPr lang="fr-FR" sz="1200" b="1" dirty="0" smtClean="0">
                <a:latin typeface="Arial" pitchFamily="34" charset="0"/>
                <a:cs typeface="Arial" pitchFamily="34" charset="0"/>
              </a:rPr>
              <a:t>,</a:t>
            </a:r>
          </a:p>
          <a:p>
            <a:pPr algn="r"/>
            <a:r>
              <a:rPr lang="fr-FR" sz="1200" b="1" dirty="0" smtClean="0">
                <a:latin typeface="Arial" pitchFamily="34" charset="0"/>
                <a:cs typeface="Arial" pitchFamily="34" charset="0"/>
              </a:rPr>
              <a:t>UMS RIATE </a:t>
            </a:r>
            <a:endParaRPr lang="fr-FR" sz="1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2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395536" y="818816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Cadre Européen – ESPON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52545"/>
            <a:ext cx="4849496" cy="31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395536" y="1412776"/>
            <a:ext cx="79645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Public : </a:t>
            </a: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Membres de la Commission Européenne,  praticiens de l’aménagement du territoire en Europe, chercheurs.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Objectif : </a:t>
            </a:r>
            <a:r>
              <a:rPr lang="fr-FR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« </a:t>
            </a:r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É</a:t>
            </a:r>
            <a:r>
              <a:rPr lang="fr-FR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tudier </a:t>
            </a:r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les principales tendances d’évolution du territoire européen au regard des objectifs fixés par la Politique de cohésion de l’Union européenne »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0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5. Exemple d’application exploratoire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5</a:t>
            </a:r>
            <a:endParaRPr lang="fr-FR" altLang="en-US" sz="16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9552" y="8791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jeux de données à disposition 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79" y="1772816"/>
            <a:ext cx="6410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èche droite à entaille 8"/>
          <p:cNvSpPr/>
          <p:nvPr/>
        </p:nvSpPr>
        <p:spPr>
          <a:xfrm>
            <a:off x="1691680" y="2273449"/>
            <a:ext cx="648072" cy="507479"/>
          </a:xfrm>
          <a:prstGeom prst="notchedRightArrow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2411760" y="233958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: </a:t>
            </a:r>
            <a:r>
              <a:rPr lang="fr-FR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Geofla</a:t>
            </a:r>
            <a:r>
              <a:rPr lang="fr-FR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(IGN) 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" y="1549428"/>
            <a:ext cx="46672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840" y="2433464"/>
            <a:ext cx="3715624" cy="391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64" y="3212976"/>
            <a:ext cx="4011020" cy="333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9" y="2780928"/>
            <a:ext cx="38671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01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5. Exemple d’application exploratoire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5</a:t>
            </a:r>
            <a:endParaRPr lang="fr-FR" altLang="en-US" sz="16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9552" y="8791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jeux de données à disposition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67" y="1525615"/>
            <a:ext cx="46767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82790"/>
            <a:ext cx="69151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19" y="2636912"/>
            <a:ext cx="496048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08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5. Exemple d’application exploratoire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5</a:t>
            </a:r>
            <a:endParaRPr lang="fr-FR" altLang="en-US" sz="16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525" y="1412776"/>
            <a:ext cx="3830683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4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/>
          <p:cNvSpPr txBox="1"/>
          <p:nvPr/>
        </p:nvSpPr>
        <p:spPr>
          <a:xfrm>
            <a:off x="3635896" y="119675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cs typeface="Arial" pitchFamily="34" charset="0"/>
              </a:rPr>
              <a:t>Plus d’information?</a:t>
            </a:r>
            <a:endParaRPr lang="fr-FR" b="1" i="1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539552" y="292494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Europe - Monde</a:t>
            </a:r>
            <a:endParaRPr lang="fr-FR" b="1" i="1" dirty="0">
              <a:solidFill>
                <a:schemeClr val="bg1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707904" y="321297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Données locales</a:t>
            </a:r>
            <a:endParaRPr lang="fr-FR" b="1" i="1" dirty="0">
              <a:solidFill>
                <a:schemeClr val="bg1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5868144" y="1825660"/>
            <a:ext cx="262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 i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ronan.ysebaert@cnrs.fr</a:t>
            </a:r>
            <a:endParaRPr lang="fr-FR" dirty="0"/>
          </a:p>
          <a:p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39253"/>
            <a:ext cx="682848" cy="70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ZoneTexte 66"/>
          <p:cNvSpPr txBox="1"/>
          <p:nvPr/>
        </p:nvSpPr>
        <p:spPr>
          <a:xfrm>
            <a:off x="1259632" y="1772816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cs typeface="Arial" pitchFamily="34" charset="0"/>
              </a:rPr>
              <a:t>Site internet du projet </a:t>
            </a:r>
            <a:r>
              <a:rPr lang="fr-FR" sz="14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cs typeface="Arial" pitchFamily="34" charset="0"/>
              </a:rPr>
              <a:t>HyperCarte</a:t>
            </a:r>
            <a:r>
              <a:rPr lang="fr-FR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cs typeface="Arial" pitchFamily="34" charset="0"/>
              </a:rPr>
              <a:t>http://hypercarte.imag.fr/</a:t>
            </a:r>
          </a:p>
        </p:txBody>
      </p:sp>
      <p:pic>
        <p:nvPicPr>
          <p:cNvPr id="4098" name="Picture 2" descr="C:\Users\Ronan\Desktop\logo-ma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58726"/>
            <a:ext cx="71135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5576" y="3717032"/>
            <a:ext cx="8073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>
                <a:latin typeface="Gill Sans MT" panose="020B0502020104020203" pitchFamily="34" charset="0"/>
              </a:rPr>
              <a:t>GRASLAND C. (1997).</a:t>
            </a:r>
            <a:r>
              <a:rPr lang="fr-FR" sz="1000" dirty="0">
                <a:latin typeface="Gill Sans MT" panose="020B0502020104020203" pitchFamily="34" charset="0"/>
              </a:rPr>
              <a:t> </a:t>
            </a:r>
            <a:r>
              <a:rPr lang="fr-FR" sz="1000" i="1" dirty="0">
                <a:latin typeface="Gill Sans MT" panose="020B0502020104020203" pitchFamily="34" charset="0"/>
              </a:rPr>
              <a:t>A la recherche d'un cadre théorique et méthodologique pour l'étude des maillages territoriaux</a:t>
            </a:r>
            <a:r>
              <a:rPr lang="fr-FR" sz="1000" dirty="0">
                <a:latin typeface="Gill Sans MT" panose="020B0502020104020203" pitchFamily="34" charset="0"/>
              </a:rPr>
              <a:t>, "Les découpages du territoire ", Lyon, 8-10 Décembre 1997. Communication présentée aux Entretiens Jacques Cartier. Séance : " De l’aire au réseau "</a:t>
            </a:r>
            <a:endParaRPr lang="en-US" sz="1000" dirty="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576" y="4149080"/>
            <a:ext cx="8073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>
                <a:latin typeface="Gill Sans MT" panose="020B0502020104020203" pitchFamily="34" charset="0"/>
              </a:rPr>
              <a:t>GRASLAND et al. (2003).</a:t>
            </a:r>
            <a:r>
              <a:rPr lang="fr-FR" sz="1000" dirty="0">
                <a:latin typeface="Gill Sans MT" panose="020B0502020104020203" pitchFamily="34" charset="0"/>
              </a:rPr>
              <a:t> </a:t>
            </a:r>
            <a:r>
              <a:rPr lang="fr-FR" sz="1000" i="1" dirty="0" err="1">
                <a:latin typeface="Gill Sans MT" panose="020B0502020104020203" pitchFamily="34" charset="0"/>
              </a:rPr>
              <a:t>Hypercarte</a:t>
            </a:r>
            <a:r>
              <a:rPr lang="fr-FR" sz="1000" i="1" dirty="0">
                <a:latin typeface="Gill Sans MT" panose="020B0502020104020203" pitchFamily="34" charset="0"/>
              </a:rPr>
              <a:t> : un outil d’analyse spatiale </a:t>
            </a:r>
            <a:r>
              <a:rPr lang="fr-FR" sz="1000" i="1" dirty="0" err="1">
                <a:latin typeface="Gill Sans MT" panose="020B0502020104020203" pitchFamily="34" charset="0"/>
              </a:rPr>
              <a:t>multiscalaire</a:t>
            </a:r>
            <a:r>
              <a:rPr lang="fr-FR" sz="1000" i="1" dirty="0">
                <a:latin typeface="Gill Sans MT" panose="020B0502020104020203" pitchFamily="34" charset="0"/>
              </a:rPr>
              <a:t> des inégalités régionales en Europe, </a:t>
            </a:r>
            <a:r>
              <a:rPr lang="fr-FR" sz="1000" dirty="0" err="1">
                <a:latin typeface="Gill Sans MT" panose="020B0502020104020203" pitchFamily="34" charset="0"/>
              </a:rPr>
              <a:t>XXXIXème</a:t>
            </a:r>
            <a:r>
              <a:rPr lang="fr-FR" sz="1000" dirty="0">
                <a:latin typeface="Gill Sans MT" panose="020B0502020104020203" pitchFamily="34" charset="0"/>
              </a:rPr>
              <a:t> colloque de l’Association de Science Régionale de Langue Française, Lyon, Septembre 2003.</a:t>
            </a:r>
            <a:endParaRPr lang="en-US" sz="1000" dirty="0"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576" y="5229200"/>
            <a:ext cx="80732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>
                <a:latin typeface="Gill Sans MT" panose="020B0502020104020203" pitchFamily="34" charset="0"/>
              </a:rPr>
              <a:t>LE RUBRUS B. (2011).</a:t>
            </a:r>
            <a:r>
              <a:rPr lang="fr-FR" sz="1000" dirty="0">
                <a:latin typeface="Gill Sans MT" panose="020B0502020104020203" pitchFamily="34" charset="0"/>
              </a:rPr>
              <a:t> </a:t>
            </a:r>
            <a:r>
              <a:rPr lang="fr-FR" sz="1000" i="1" dirty="0">
                <a:latin typeface="Gill Sans MT" panose="020B0502020104020203" pitchFamily="34" charset="0"/>
              </a:rPr>
              <a:t>Cartographie et Analyse Territoriale </a:t>
            </a:r>
            <a:r>
              <a:rPr lang="fr-FR" sz="1000" i="1" dirty="0" err="1">
                <a:latin typeface="Gill Sans MT" panose="020B0502020104020203" pitchFamily="34" charset="0"/>
              </a:rPr>
              <a:t>Multiscalaire</a:t>
            </a:r>
            <a:r>
              <a:rPr lang="fr-FR" sz="1000" i="1" dirty="0">
                <a:latin typeface="Gill Sans MT" panose="020B0502020104020203" pitchFamily="34" charset="0"/>
              </a:rPr>
              <a:t> - </a:t>
            </a:r>
            <a:r>
              <a:rPr lang="fr-FR" sz="1000" i="1" dirty="0" err="1">
                <a:latin typeface="Gill Sans MT" panose="020B0502020104020203" pitchFamily="34" charset="0"/>
              </a:rPr>
              <a:t>Réingéniérie</a:t>
            </a:r>
            <a:r>
              <a:rPr lang="fr-FR" sz="1000" i="1" dirty="0">
                <a:latin typeface="Gill Sans MT" panose="020B0502020104020203" pitchFamily="34" charset="0"/>
              </a:rPr>
              <a:t> des logiciels </a:t>
            </a:r>
            <a:r>
              <a:rPr lang="fr-FR" sz="1000" i="1" dirty="0" err="1">
                <a:latin typeface="Gill Sans MT" panose="020B0502020104020203" pitchFamily="34" charset="0"/>
              </a:rPr>
              <a:t>HyperAtlas</a:t>
            </a:r>
            <a:r>
              <a:rPr lang="fr-FR" sz="1000" i="1" dirty="0">
                <a:latin typeface="Gill Sans MT" panose="020B0502020104020203" pitchFamily="34" charset="0"/>
              </a:rPr>
              <a:t> et </a:t>
            </a:r>
            <a:r>
              <a:rPr lang="fr-FR" sz="1000" i="1" dirty="0" err="1">
                <a:latin typeface="Gill Sans MT" panose="020B0502020104020203" pitchFamily="34" charset="0"/>
              </a:rPr>
              <a:t>HyperAdmin</a:t>
            </a:r>
            <a:r>
              <a:rPr lang="fr-FR" sz="1000" dirty="0">
                <a:latin typeface="Gill Sans MT" panose="020B0502020104020203" pitchFamily="34" charset="0"/>
              </a:rPr>
              <a:t>, Mémoire ingénieur </a:t>
            </a:r>
            <a:r>
              <a:rPr lang="fr-FR" sz="1000" dirty="0" smtClean="0">
                <a:latin typeface="Gill Sans MT" panose="020B0502020104020203" pitchFamily="34" charset="0"/>
              </a:rPr>
              <a:t>CNAM</a:t>
            </a:r>
            <a:r>
              <a:rPr lang="fr-FR" sz="1000" dirty="0">
                <a:latin typeface="Gill Sans MT" panose="020B0502020104020203" pitchFamily="34" charset="0"/>
              </a:rPr>
              <a:t>.</a:t>
            </a:r>
            <a:endParaRPr lang="en-US" sz="1000" dirty="0"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5517232"/>
            <a:ext cx="8073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>
                <a:latin typeface="Gill Sans MT" panose="020B0502020104020203" pitchFamily="34" charset="0"/>
              </a:rPr>
              <a:t>YSEBAERT R. et al. (2011). </a:t>
            </a:r>
            <a:r>
              <a:rPr lang="fr-FR" sz="1000" dirty="0">
                <a:latin typeface="Gill Sans MT" panose="020B0502020104020203" pitchFamily="34" charset="0"/>
              </a:rPr>
              <a:t> </a:t>
            </a:r>
            <a:r>
              <a:rPr lang="fr-FR" sz="1000" i="1" dirty="0" err="1">
                <a:latin typeface="Gill Sans MT" panose="020B0502020104020203" pitchFamily="34" charset="0"/>
              </a:rPr>
              <a:t>HyperAtlas</a:t>
            </a:r>
            <a:r>
              <a:rPr lang="fr-FR" sz="1000" i="1" dirty="0">
                <a:latin typeface="Gill Sans MT" panose="020B0502020104020203" pitchFamily="34" charset="0"/>
              </a:rPr>
              <a:t>, un outil scientifique au service du débat politique - Application à la politique de cohésion de l'Union Européenne, </a:t>
            </a:r>
            <a:r>
              <a:rPr lang="fr-FR" sz="1000" dirty="0">
                <a:latin typeface="Gill Sans MT" panose="020B0502020104020203" pitchFamily="34" charset="0"/>
              </a:rPr>
              <a:t>congrès CIST, Collège International des Sciences du Territoire (Paris), novembre 2011</a:t>
            </a:r>
            <a:endParaRPr lang="en-US" sz="1000" dirty="0"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576" y="5949280"/>
            <a:ext cx="80732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Gill Sans MT" panose="020B0502020104020203" pitchFamily="34" charset="0"/>
              </a:rPr>
              <a:t>VILLANOVA-OLIVER M. et al., (2013):</a:t>
            </a:r>
            <a:r>
              <a:rPr lang="en-US" sz="1000" dirty="0">
                <a:latin typeface="Gill Sans MT" panose="020B0502020104020203" pitchFamily="34" charset="0"/>
              </a:rPr>
              <a:t> </a:t>
            </a:r>
            <a:r>
              <a:rPr lang="en-US" sz="1000" i="1" dirty="0" err="1">
                <a:latin typeface="Gill Sans MT" panose="020B0502020104020203" pitchFamily="34" charset="0"/>
              </a:rPr>
              <a:t>Analyse</a:t>
            </a:r>
            <a:r>
              <a:rPr lang="en-US" sz="1000" i="1" dirty="0">
                <a:latin typeface="Gill Sans MT" panose="020B0502020104020203" pitchFamily="34" charset="0"/>
              </a:rPr>
              <a:t> </a:t>
            </a:r>
            <a:r>
              <a:rPr lang="en-US" sz="1000" i="1" dirty="0" err="1">
                <a:latin typeface="Gill Sans MT" panose="020B0502020104020203" pitchFamily="34" charset="0"/>
              </a:rPr>
              <a:t>territoriale</a:t>
            </a:r>
            <a:r>
              <a:rPr lang="en-US" sz="1000" i="1" dirty="0">
                <a:latin typeface="Gill Sans MT" panose="020B0502020104020203" pitchFamily="34" charset="0"/>
              </a:rPr>
              <a:t> des </a:t>
            </a:r>
            <a:r>
              <a:rPr lang="en-US" sz="1000" i="1" dirty="0" err="1">
                <a:latin typeface="Gill Sans MT" panose="020B0502020104020203" pitchFamily="34" charset="0"/>
              </a:rPr>
              <a:t>indicateurs</a:t>
            </a:r>
            <a:r>
              <a:rPr lang="en-US" sz="1000" i="1" dirty="0">
                <a:latin typeface="Gill Sans MT" panose="020B0502020104020203" pitchFamily="34" charset="0"/>
              </a:rPr>
              <a:t> de </a:t>
            </a:r>
            <a:r>
              <a:rPr lang="en-US" sz="1000" i="1" dirty="0" err="1">
                <a:latin typeface="Gill Sans MT" panose="020B0502020104020203" pitchFamily="34" charset="0"/>
              </a:rPr>
              <a:t>bien-être</a:t>
            </a:r>
            <a:r>
              <a:rPr lang="en-US" sz="1000" i="1" dirty="0">
                <a:latin typeface="Gill Sans MT" panose="020B0502020104020203" pitchFamily="34" charset="0"/>
              </a:rPr>
              <a:t> avec HyperAtlas</a:t>
            </a:r>
            <a:r>
              <a:rPr lang="en-US" sz="1000" dirty="0">
                <a:latin typeface="Gill Sans MT" panose="020B0502020104020203" pitchFamily="34" charset="0"/>
              </a:rPr>
              <a:t>, INFORSID 2013, 31eme </a:t>
            </a:r>
            <a:r>
              <a:rPr lang="en-US" sz="1000" dirty="0" err="1">
                <a:latin typeface="Gill Sans MT" panose="020B0502020104020203" pitchFamily="34" charset="0"/>
              </a:rPr>
              <a:t>édition</a:t>
            </a:r>
            <a:r>
              <a:rPr lang="en-US" sz="1000" dirty="0">
                <a:latin typeface="Gill Sans MT" panose="020B0502020104020203" pitchFamily="34" charset="0"/>
              </a:rPr>
              <a:t> à Paris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3527668" y="3193812"/>
            <a:ext cx="262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 i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Références bibliographiques</a:t>
            </a:r>
            <a:endParaRPr lang="fr-FR" dirty="0"/>
          </a:p>
          <a:p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41665"/>
            <a:ext cx="691701" cy="70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59642" y="4550931"/>
            <a:ext cx="80692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Gill Sans MT" panose="020B0502020104020203" pitchFamily="34" charset="0"/>
              </a:rPr>
              <a:t>GRASLAND C. et al. (2005) </a:t>
            </a:r>
            <a:r>
              <a:rPr lang="en-US" sz="1000" dirty="0">
                <a:latin typeface="Gill Sans MT" panose="020B0502020104020203" pitchFamily="34" charset="0"/>
              </a:rPr>
              <a:t>: </a:t>
            </a:r>
            <a:r>
              <a:rPr lang="en-US" sz="1000" i="1" dirty="0">
                <a:latin typeface="Gill Sans MT" panose="020B0502020104020203" pitchFamily="34" charset="0"/>
              </a:rPr>
              <a:t>Le </a:t>
            </a:r>
            <a:r>
              <a:rPr lang="en-US" sz="1000" i="1" dirty="0" err="1">
                <a:latin typeface="Gill Sans MT" panose="020B0502020104020203" pitchFamily="34" charset="0"/>
              </a:rPr>
              <a:t>projet</a:t>
            </a:r>
            <a:r>
              <a:rPr lang="en-US" sz="1000" i="1" dirty="0">
                <a:latin typeface="Gill Sans MT" panose="020B0502020104020203" pitchFamily="34" charset="0"/>
              </a:rPr>
              <a:t> </a:t>
            </a:r>
            <a:r>
              <a:rPr lang="en-US" sz="1000" i="1" dirty="0" err="1">
                <a:latin typeface="Gill Sans MT" panose="020B0502020104020203" pitchFamily="34" charset="0"/>
              </a:rPr>
              <a:t>Hypercarte</a:t>
            </a:r>
            <a:r>
              <a:rPr lang="en-US" sz="1000" i="1" dirty="0">
                <a:latin typeface="Gill Sans MT" panose="020B0502020104020203" pitchFamily="34" charset="0"/>
              </a:rPr>
              <a:t> : </a:t>
            </a:r>
            <a:r>
              <a:rPr lang="en-US" sz="1000" i="1" dirty="0" err="1">
                <a:latin typeface="Gill Sans MT" panose="020B0502020104020203" pitchFamily="34" charset="0"/>
              </a:rPr>
              <a:t>analyse</a:t>
            </a:r>
            <a:r>
              <a:rPr lang="en-US" sz="1000" i="1" dirty="0">
                <a:latin typeface="Gill Sans MT" panose="020B0502020104020203" pitchFamily="34" charset="0"/>
              </a:rPr>
              <a:t> </a:t>
            </a:r>
            <a:r>
              <a:rPr lang="en-US" sz="1000" i="1" dirty="0" err="1">
                <a:latin typeface="Gill Sans MT" panose="020B0502020104020203" pitchFamily="34" charset="0"/>
              </a:rPr>
              <a:t>spatiale</a:t>
            </a:r>
            <a:r>
              <a:rPr lang="en-US" sz="1000" i="1" dirty="0">
                <a:latin typeface="Gill Sans MT" panose="020B0502020104020203" pitchFamily="34" charset="0"/>
              </a:rPr>
              <a:t> et </a:t>
            </a:r>
            <a:r>
              <a:rPr lang="en-US" sz="1000" i="1" dirty="0" err="1">
                <a:latin typeface="Gill Sans MT" panose="020B0502020104020203" pitchFamily="34" charset="0"/>
              </a:rPr>
              <a:t>cartographie</a:t>
            </a:r>
            <a:r>
              <a:rPr lang="en-US" sz="1000" i="1" dirty="0">
                <a:latin typeface="Gill Sans MT" panose="020B0502020104020203" pitchFamily="34" charset="0"/>
              </a:rPr>
              <a:t> interactive. </a:t>
            </a:r>
            <a:r>
              <a:rPr lang="en-US" sz="1000" dirty="0">
                <a:latin typeface="Gill Sans MT" panose="020B0502020104020203" pitchFamily="34" charset="0"/>
              </a:rPr>
              <a:t>SAGEO'2005, Avignon, France, June, 20th-23rd, </a:t>
            </a:r>
            <a:r>
              <a:rPr lang="en-US" sz="1000" dirty="0" smtClean="0">
                <a:latin typeface="Gill Sans MT" panose="020B0502020104020203" pitchFamily="34" charset="0"/>
              </a:rPr>
              <a:t>2005</a:t>
            </a:r>
            <a:endParaRPr lang="en-US" sz="1000" dirty="0">
              <a:latin typeface="Gill Sans MT" panose="020B05020201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5576" y="4800864"/>
            <a:ext cx="7997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Gill Sans MT" panose="020B0502020104020203" pitchFamily="34" charset="0"/>
              </a:rPr>
              <a:t>GRASLAND </a:t>
            </a:r>
            <a:r>
              <a:rPr lang="en-US" sz="1000" dirty="0">
                <a:latin typeface="Gill Sans MT" panose="020B0502020104020203" pitchFamily="34" charset="0"/>
              </a:rPr>
              <a:t>C., </a:t>
            </a:r>
            <a:r>
              <a:rPr lang="en-US" sz="1000" dirty="0" smtClean="0">
                <a:latin typeface="Gill Sans MT" panose="020B0502020104020203" pitchFamily="34" charset="0"/>
              </a:rPr>
              <a:t>LAMBERT </a:t>
            </a:r>
            <a:r>
              <a:rPr lang="en-US" sz="1000" dirty="0">
                <a:latin typeface="Gill Sans MT" panose="020B0502020104020203" pitchFamily="34" charset="0"/>
              </a:rPr>
              <a:t>N</a:t>
            </a:r>
            <a:r>
              <a:rPr lang="en-US" sz="1000" dirty="0" smtClean="0">
                <a:latin typeface="Gill Sans MT" panose="020B0502020104020203" pitchFamily="34" charset="0"/>
              </a:rPr>
              <a:t>. (2007).</a:t>
            </a:r>
            <a:r>
              <a:rPr lang="en-US" sz="1000" dirty="0">
                <a:latin typeface="Gill Sans MT" panose="020B0502020104020203" pitchFamily="34" charset="0"/>
              </a:rPr>
              <a:t> </a:t>
            </a:r>
            <a:r>
              <a:rPr lang="en-US" sz="1000" i="1" dirty="0">
                <a:latin typeface="Gill Sans MT" panose="020B0502020104020203" pitchFamily="34" charset="0"/>
              </a:rPr>
              <a:t>Observing the structure of European territory in relative terms </a:t>
            </a:r>
            <a:r>
              <a:rPr lang="en-US" sz="1000" dirty="0">
                <a:latin typeface="Gill Sans MT" panose="020B0502020104020203" pitchFamily="34" charset="0"/>
              </a:rPr>
              <a:t>in DG-IPOL, Regional Disparities and Cohesion : What Strategies for the future, EU Parliament, report </a:t>
            </a:r>
            <a:r>
              <a:rPr lang="en-US" sz="1000" dirty="0" smtClean="0">
                <a:latin typeface="Gill Sans MT" panose="020B0502020104020203" pitchFamily="34" charset="0"/>
              </a:rPr>
              <a:t>IP/B/REGI/IC/2006_201.</a:t>
            </a:r>
            <a:endParaRPr lang="en-US" sz="1000" dirty="0">
              <a:latin typeface="Gill Sans MT" panose="020B05020201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" name="Picture 10" descr="C:\Users\Ronan\Desktop\ri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0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539552" y="761112"/>
            <a:ext cx="627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Cadre Européen – Parlement Européen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29927" y="1294922"/>
            <a:ext cx="8046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Public : </a:t>
            </a: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Députés européens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Objectif : </a:t>
            </a:r>
            <a:r>
              <a:rPr lang="fr-FR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« Évaluation de l’ampleur des disparités régionales au sein de l’Union Européenne</a:t>
            </a:r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 »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36" y="2307081"/>
            <a:ext cx="2812493" cy="3983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84" y="2382553"/>
            <a:ext cx="2736304" cy="402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2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4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107504" y="799827"/>
            <a:ext cx="907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Cadre Européen – Atlas de la Présidence Française de l’Union Européenne (2008)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33179" y="1335142"/>
            <a:ext cx="87593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Public : </a:t>
            </a: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Ministres de l’aménagement du territoire européens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Objectif : </a:t>
            </a:r>
            <a:r>
              <a:rPr lang="fr-FR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« </a:t>
            </a:r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Illustration des thèmes traités par la Présidence française de l’Union européenne dans le champ de la cohésion territoriale et de l’avenir de la politique de cohésion</a:t>
            </a:r>
            <a:r>
              <a:rPr lang="fr-FR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» </a:t>
            </a:r>
            <a:endParaRPr lang="fr-FR" sz="16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3074" name="Picture 2" descr="Y:\Site carto UMS\Atlas PFUE\Maps\PFUE-EN_EU_couverture_liss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46" y="1873751"/>
            <a:ext cx="6108503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Y:\Site carto UMS\Atlas PFUE\Maps\PFUE-EN_EU-N23_cohesion-ecosoc-pib-hab-multiscalaire_chor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12" y="2713199"/>
            <a:ext cx="2571444" cy="363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2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3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175827" y="752959"/>
            <a:ext cx="8895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Cadre national/transnational : Rapport de l’Observatoire des Territoires (CGET)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44341" y="1286089"/>
            <a:ext cx="85481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Public : </a:t>
            </a: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Premier ministre, aménageurs, décideurs politiques à l’échelle nationale.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Objectif : </a:t>
            </a:r>
            <a:r>
              <a:rPr lang="fr-FR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« </a:t>
            </a:r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fait le point sur les disparités et les grandes tendances à l’œuvre dans les territoires français. Il analyse également les enjeux de cohésion territoriale à différents niveaux géographiques et les principaux défis auxquels sont confrontés les territoires </a:t>
            </a:r>
            <a:r>
              <a:rPr lang="fr-FR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aujourd’hui» </a:t>
            </a:r>
            <a:endParaRPr lang="fr-FR" sz="16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1" name="Picture 10" descr="C:\Users\Ronan\Desktop\ria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4647808" cy="359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95" y="2708920"/>
            <a:ext cx="2321421" cy="338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3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417181" y="823099"/>
            <a:ext cx="627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Cadre national/transnational : </a:t>
            </a:r>
            <a:r>
              <a:rPr lang="fr-FR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Nordregio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07556" y="1340768"/>
            <a:ext cx="85634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Public : </a:t>
            </a: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Décideurs des pays membres du Conseil Nordique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Objectif : </a:t>
            </a:r>
            <a:r>
              <a:rPr lang="fr-FR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« Recherche stratégique pour produire les outils et méthodes adaptés pour la prise de décision aux niveaux international, national et régional» </a:t>
            </a:r>
            <a:endParaRPr lang="fr-FR" sz="16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70" y="2417986"/>
            <a:ext cx="2630382" cy="3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32" y="2814493"/>
            <a:ext cx="4289707" cy="307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2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78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467544" y="860802"/>
            <a:ext cx="627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Cadre national/transnational : Éducation nationale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7544" y="1353555"/>
            <a:ext cx="8136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Public : </a:t>
            </a: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Élèves du secondaire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Objectif : </a:t>
            </a:r>
            <a:r>
              <a:rPr lang="fr-FR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« Enseigner les disparités socio-spatiales au sein de l’UE avec </a:t>
            </a:r>
            <a:r>
              <a:rPr lang="fr-FR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HyperAtlas</a:t>
            </a:r>
            <a:r>
              <a:rPr lang="fr-FR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 en 1ère» </a:t>
            </a:r>
            <a:endParaRPr lang="fr-FR" sz="16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6696744" cy="355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1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1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23528" y="1340768"/>
            <a:ext cx="2376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Analyse </a:t>
            </a:r>
            <a:r>
              <a:rPr lang="fr-FR" sz="1400" b="1" dirty="0" err="1" smtClean="0">
                <a:latin typeface="Gill Sans MT" pitchFamily="34" charset="0"/>
                <a:cs typeface="Arial" pitchFamily="34" charset="0"/>
              </a:rPr>
              <a:t>multiscalaire</a:t>
            </a: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des inégalités</a:t>
            </a:r>
            <a:endParaRPr lang="fr-FR" sz="1400" b="1" dirty="0">
              <a:latin typeface="Gill Sans MT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général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spatial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771650"/>
            <a:ext cx="4814887" cy="423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8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2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411760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23528" y="1340768"/>
            <a:ext cx="2376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Analyse </a:t>
            </a:r>
            <a:r>
              <a:rPr lang="fr-FR" sz="1400" b="1" dirty="0" err="1" smtClean="0">
                <a:latin typeface="Gill Sans MT" pitchFamily="34" charset="0"/>
                <a:cs typeface="Arial" pitchFamily="34" charset="0"/>
              </a:rPr>
              <a:t>multiscalaire</a:t>
            </a: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des inégalités</a:t>
            </a:r>
            <a:endParaRPr lang="fr-FR" sz="1400" b="1" dirty="0">
              <a:latin typeface="Gill Sans MT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général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spatial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771650"/>
            <a:ext cx="4814887" cy="423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7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5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Analyse </a:t>
            </a:r>
            <a:r>
              <a:rPr lang="fr-FR" sz="1400" b="1" dirty="0" err="1" smtClean="0">
                <a:latin typeface="Gill Sans MT" pitchFamily="34" charset="0"/>
                <a:cs typeface="Arial" pitchFamily="34" charset="0"/>
              </a:rPr>
              <a:t>multiscalaire</a:t>
            </a: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des inégalités</a:t>
            </a:r>
            <a:endParaRPr lang="fr-FR" sz="1400" b="1" dirty="0">
              <a:latin typeface="Gill Sans MT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b="1" dirty="0" smtClean="0">
                <a:solidFill>
                  <a:srgbClr val="00B050"/>
                </a:solidFill>
                <a:latin typeface="Gill Sans MT" pitchFamily="34" charset="0"/>
                <a:cs typeface="Arial" pitchFamily="34" charset="0"/>
              </a:rPr>
              <a:t>Contexte général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spatial</a:t>
            </a: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771650"/>
            <a:ext cx="4849812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6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0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Analyse </a:t>
            </a:r>
            <a:r>
              <a:rPr lang="fr-FR" sz="1400" b="1" dirty="0" err="1" smtClean="0">
                <a:latin typeface="Gill Sans MT" pitchFamily="34" charset="0"/>
                <a:cs typeface="Arial" pitchFamily="34" charset="0"/>
              </a:rPr>
              <a:t>multiscalaire</a:t>
            </a: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des inégalités</a:t>
            </a:r>
            <a:endParaRPr lang="fr-FR" sz="1400" b="1" dirty="0">
              <a:latin typeface="Gill Sans MT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b="1" dirty="0" smtClean="0">
                <a:solidFill>
                  <a:srgbClr val="00B050"/>
                </a:solidFill>
                <a:latin typeface="Gill Sans MT" pitchFamily="34" charset="0"/>
                <a:cs typeface="Arial" pitchFamily="34" charset="0"/>
              </a:rPr>
              <a:t>Contexte général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spatial</a:t>
            </a: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771650"/>
            <a:ext cx="4865687" cy="429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6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4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683568" y="980728"/>
            <a:ext cx="741682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Objectifs de l’intervention</a:t>
            </a:r>
          </a:p>
          <a:p>
            <a:endParaRPr lang="fr-FR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Comprendre l’intérêt de l’approche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multiscalaire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pour l’analyse des dynamiques territoriales.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Présenter le logiciel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HyperAtlas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Discuter de l’intérêt d’utiliser R dans une démarche exploratoire : analyses territoriales et cartographie.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Appliquer l’analyse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multiscalaire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à des situations concrètes.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 ressources utiles pour vos travaux ultérieurs !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5" name="Picture 10" descr="C:\Users\Ronan\Desktop\ria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riangle isocèle 1"/>
          <p:cNvSpPr/>
          <p:nvPr/>
        </p:nvSpPr>
        <p:spPr>
          <a:xfrm>
            <a:off x="1187624" y="5373216"/>
            <a:ext cx="1008112" cy="792088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1547664" y="5498648"/>
            <a:ext cx="360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!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267744" y="5589240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Ce n’est pas un cours de R ! </a:t>
            </a:r>
          </a:p>
        </p:txBody>
      </p:sp>
    </p:spTree>
    <p:extLst>
      <p:ext uri="{BB962C8B-B14F-4D97-AF65-F5344CB8AC3E}">
        <p14:creationId xmlns:p14="http://schemas.microsoft.com/office/powerpoint/2010/main" val="387450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782763"/>
            <a:ext cx="4814887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6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23528" y="1340768"/>
            <a:ext cx="237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Analyse </a:t>
            </a:r>
            <a:r>
              <a:rPr lang="fr-FR" sz="1400" b="1" dirty="0" err="1" smtClean="0">
                <a:latin typeface="Gill Sans MT" pitchFamily="34" charset="0"/>
                <a:cs typeface="Arial" pitchFamily="34" charset="0"/>
              </a:rPr>
              <a:t>multiscalaire</a:t>
            </a: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des inégalités</a:t>
            </a:r>
            <a:endParaRPr lang="fr-FR" sz="1400" b="1" dirty="0">
              <a:latin typeface="Gill Sans MT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général</a:t>
            </a:r>
          </a:p>
          <a:p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spatial</a:t>
            </a:r>
          </a:p>
        </p:txBody>
      </p:sp>
    </p:spTree>
    <p:extLst>
      <p:ext uri="{BB962C8B-B14F-4D97-AF65-F5344CB8AC3E}">
        <p14:creationId xmlns:p14="http://schemas.microsoft.com/office/powerpoint/2010/main" val="38637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23528" y="1340768"/>
            <a:ext cx="237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Analyse </a:t>
            </a:r>
            <a:r>
              <a:rPr lang="fr-FR" sz="1400" b="1" dirty="0" err="1" smtClean="0">
                <a:latin typeface="Gill Sans MT" pitchFamily="34" charset="0"/>
                <a:cs typeface="Arial" pitchFamily="34" charset="0"/>
              </a:rPr>
              <a:t>multiscalaire</a:t>
            </a: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des inégalités</a:t>
            </a:r>
            <a:endParaRPr lang="fr-FR" sz="1400" b="1" dirty="0">
              <a:latin typeface="Gill Sans MT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général</a:t>
            </a:r>
          </a:p>
          <a:p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spatial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28788"/>
            <a:ext cx="48704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7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5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Analyse </a:t>
            </a:r>
            <a:r>
              <a:rPr lang="fr-FR" sz="1400" b="1" dirty="0" err="1" smtClean="0">
                <a:latin typeface="Gill Sans MT" pitchFamily="34" charset="0"/>
                <a:cs typeface="Arial" pitchFamily="34" charset="0"/>
              </a:rPr>
              <a:t>multiscalaire</a:t>
            </a: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des inégalités</a:t>
            </a:r>
            <a:endParaRPr lang="fr-FR" sz="1400" b="1" dirty="0">
              <a:latin typeface="Gill Sans MT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général</a:t>
            </a:r>
          </a:p>
          <a:p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spatial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28788"/>
            <a:ext cx="48704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6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Analyse </a:t>
            </a:r>
            <a:r>
              <a:rPr lang="fr-FR" sz="1400" b="1" dirty="0" err="1" smtClean="0">
                <a:latin typeface="Gill Sans MT" pitchFamily="34" charset="0"/>
                <a:cs typeface="Arial" pitchFamily="34" charset="0"/>
              </a:rPr>
              <a:t>multiscalaire</a:t>
            </a: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des inégalités</a:t>
            </a:r>
            <a:endParaRPr lang="fr-FR" sz="1400" b="1" dirty="0">
              <a:latin typeface="Gill Sans MT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général</a:t>
            </a:r>
          </a:p>
          <a:p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spatial</a:t>
            </a: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782763"/>
            <a:ext cx="4814887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6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2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Analyse </a:t>
            </a:r>
            <a:r>
              <a:rPr lang="fr-FR" sz="1400" b="1" dirty="0" err="1" smtClean="0">
                <a:latin typeface="Gill Sans MT" pitchFamily="34" charset="0"/>
                <a:cs typeface="Arial" pitchFamily="34" charset="0"/>
              </a:rPr>
              <a:t>multiscalaire</a:t>
            </a: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des inégalités</a:t>
            </a:r>
            <a:endParaRPr lang="fr-FR" sz="1400" b="1" dirty="0">
              <a:latin typeface="Gill Sans MT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général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</a:p>
          <a:p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spatial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776413"/>
            <a:ext cx="4814887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6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19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Analyse </a:t>
            </a:r>
            <a:r>
              <a:rPr lang="fr-FR" sz="1400" b="1" dirty="0" err="1" smtClean="0">
                <a:latin typeface="Gill Sans MT" pitchFamily="34" charset="0"/>
                <a:cs typeface="Arial" pitchFamily="34" charset="0"/>
              </a:rPr>
              <a:t>multiscalaire</a:t>
            </a: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des inégalités</a:t>
            </a:r>
            <a:endParaRPr lang="fr-FR" sz="1400" b="1" dirty="0">
              <a:latin typeface="Gill Sans MT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général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</a:p>
          <a:p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spatial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776413"/>
            <a:ext cx="4814887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6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Analyse </a:t>
            </a:r>
            <a:r>
              <a:rPr lang="fr-FR" sz="1400" b="1" dirty="0" err="1" smtClean="0">
                <a:latin typeface="Gill Sans MT" pitchFamily="34" charset="0"/>
                <a:cs typeface="Arial" pitchFamily="34" charset="0"/>
              </a:rPr>
              <a:t>multiscalaire</a:t>
            </a: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 </a:t>
            </a:r>
          </a:p>
          <a:p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des inégalités</a:t>
            </a:r>
            <a:endParaRPr lang="fr-FR" sz="1400" b="1" dirty="0">
              <a:latin typeface="Gill Sans MT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b="1" dirty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général</a:t>
            </a:r>
          </a:p>
          <a:p>
            <a:r>
              <a:rPr lang="fr-FR" b="1" dirty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</a:p>
          <a:p>
            <a:r>
              <a:rPr lang="fr-FR" b="1" dirty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</a:t>
            </a:r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spatial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131840" y="1052736"/>
            <a:ext cx="583264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Mesurer les inégalités territoriales : pas de méthode « type ».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Confronter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les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contextes d’analyse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permet d’affiner et nuancer l’analyse = </a:t>
            </a:r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Analyse </a:t>
            </a:r>
            <a:r>
              <a:rPr lang="fr-FR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Multiscalaire</a:t>
            </a:r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des inégalités territoriale (MTA)</a:t>
            </a:r>
          </a:p>
          <a:p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Nécessité de mener une réflexion sur la </a:t>
            </a:r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pertinence des contextes territoriaux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considérés. 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5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500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041" y="2887774"/>
            <a:ext cx="2089517" cy="183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7041" y="2887774"/>
            <a:ext cx="1044758" cy="91868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28184" y="2868342"/>
            <a:ext cx="2084601" cy="1837370"/>
          </a:xfrm>
          <a:prstGeom prst="rect">
            <a:avLst/>
          </a:prstGeom>
          <a:noFill/>
          <a:ln w="508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571767" y="3197896"/>
            <a:ext cx="1044758" cy="918685"/>
          </a:xfrm>
          <a:prstGeom prst="rect">
            <a:avLst/>
          </a:prstGeom>
          <a:noFill/>
          <a:ln w="50800">
            <a:solidFill>
              <a:srgbClr val="009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4" y="2868342"/>
            <a:ext cx="2308644" cy="183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7020272" y="645333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latin typeface="Arial" pitchFamily="34" charset="0"/>
                <a:cs typeface="Arial" pitchFamily="34" charset="0"/>
              </a:rPr>
              <a:t>2 avril 2015</a:t>
            </a:r>
            <a:endParaRPr lang="fr-FR" sz="14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2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39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493912" y="1356820"/>
            <a:ext cx="6192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itchFamily="18" charset="0"/>
                <a:cs typeface="Arial" pitchFamily="34" charset="0"/>
              </a:rPr>
              <a:t>2. L’application HyperAtlas</a:t>
            </a:r>
            <a:endParaRPr lang="fr-FR" sz="2200" b="1" dirty="0">
              <a:solidFill>
                <a:schemeClr val="tx1">
                  <a:lumMod val="85000"/>
                  <a:lumOff val="15000"/>
                </a:schemeClr>
              </a:solidFill>
              <a:latin typeface="Bookman Old Style" pitchFamily="18" charset="0"/>
              <a:cs typeface="Arial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916832"/>
            <a:ext cx="2781912" cy="2969691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4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7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4" name="Picture 10" descr="C:\Users\Ronan\Desktop\ria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67544" y="764704"/>
            <a:ext cx="8707396" cy="764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HyperAtlas</a:t>
            </a:r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Objectif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: outil interactif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 production, de représentation et d'interrogation cartographique des phénomènes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sociaux.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logiciel d'Analyse Territoriale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Multiscalaire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, développé en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Java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par l’équipe du LIG-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STeamer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Disponible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en version application de bureau (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.jar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). Format d’entrée des jeux de données :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Requiert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une machine virtuelle java version 1.5 ou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supérieure.</a:t>
            </a:r>
          </a:p>
          <a:p>
            <a:endParaRPr lang="fr-FR" sz="1400" dirty="0" smtClean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/>
          </a:p>
          <a:p>
            <a:r>
              <a:rPr lang="en-US" sz="2400" b="1" dirty="0" err="1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HyperAdmin</a:t>
            </a:r>
            <a:r>
              <a:rPr lang="en-US" sz="2400" b="1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fr-FR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ogiciel utile pour réaliser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des jeux de données (les fichiers .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hyp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 en entrée de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HyperAtlas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2500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Paramétrage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de cartes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Mode expert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du rapport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484784"/>
            <a:ext cx="626469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983632" y="5138608"/>
            <a:ext cx="5841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Espace d’étude:  </a:t>
            </a:r>
            <a:r>
              <a:rPr lang="fr-FR" sz="1400" dirty="0" smtClean="0">
                <a:latin typeface="Gill Sans MT" pitchFamily="34" charset="0"/>
                <a:cs typeface="Arial" pitchFamily="34" charset="0"/>
              </a:rPr>
              <a:t>Petite couronne, Ile-de-France etc.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Maillage élémentaire:  </a:t>
            </a:r>
            <a:r>
              <a:rPr lang="fr-FR" sz="1400" dirty="0" smtClean="0">
                <a:latin typeface="Gill Sans MT" pitchFamily="34" charset="0"/>
                <a:cs typeface="Arial" pitchFamily="34" charset="0"/>
              </a:rPr>
              <a:t>Commune, département, régions etc. 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1800" y="1628800"/>
            <a:ext cx="2088232" cy="288032"/>
          </a:xfrm>
          <a:prstGeom prst="rect">
            <a:avLst/>
          </a:prstGeom>
          <a:solidFill>
            <a:srgbClr val="009900">
              <a:alpha val="21000"/>
            </a:srgbClr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987824" y="4941168"/>
            <a:ext cx="6192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itchFamily="18" charset="0"/>
                <a:cs typeface="Arial" pitchFamily="34" charset="0"/>
              </a:rPr>
              <a:t>Où?</a:t>
            </a:r>
            <a:endParaRPr lang="fr-FR" sz="2200" b="1" dirty="0">
              <a:solidFill>
                <a:schemeClr val="tx1">
                  <a:lumMod val="85000"/>
                  <a:lumOff val="15000"/>
                </a:schemeClr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9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19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1979613" y="1412875"/>
            <a:ext cx="5472112" cy="4124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2500" b="1" dirty="0">
                <a:solidFill>
                  <a:srgbClr val="00B050"/>
                </a:solidFill>
                <a:latin typeface="Arial" panose="020B0604020202020204" pitchFamily="34" charset="0"/>
              </a:rPr>
              <a:t>UMS…</a:t>
            </a:r>
          </a:p>
          <a:p>
            <a:pPr algn="ctr">
              <a:defRPr/>
            </a:pPr>
            <a:endParaRPr lang="fr-FR" sz="2500" b="1" dirty="0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 algn="ctr">
              <a:defRPr/>
            </a:pP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U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nité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M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ixte de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S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ervice</a:t>
            </a:r>
          </a:p>
          <a:p>
            <a:pPr algn="ctr">
              <a:defRPr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Dépendant de 3 tutelles: Université Paris Diderot</a:t>
            </a:r>
          </a:p>
          <a:p>
            <a:pPr algn="ctr">
              <a:defRPr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Université Paris Diderot – CGET – CNRS</a:t>
            </a:r>
          </a:p>
          <a:p>
            <a:pPr algn="ctr">
              <a:defRPr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Une équipe composée d’ingénieurs, support à la recherche</a:t>
            </a:r>
          </a:p>
          <a:p>
            <a:pPr algn="ctr">
              <a:defRPr/>
            </a:pP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algn="ctr">
              <a:defRPr/>
            </a:pPr>
            <a:r>
              <a:rPr lang="fr-FR" sz="2500" b="1" dirty="0">
                <a:solidFill>
                  <a:srgbClr val="00B050"/>
                </a:solidFill>
                <a:latin typeface="Arial" panose="020B0604020202020204" pitchFamily="34" charset="0"/>
              </a:rPr>
              <a:t>… RIATE</a:t>
            </a:r>
          </a:p>
          <a:p>
            <a:pPr algn="ctr">
              <a:defRPr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Réseau Interdisciplinaire pour l’Aménagement et la cohésion des territoires de l’Europe et de ses voisinages</a:t>
            </a:r>
          </a:p>
          <a:p>
            <a:pPr algn="ctr">
              <a:defRPr/>
            </a:pPr>
            <a:endParaRPr lang="fr-FR" sz="2500" dirty="0">
              <a:solidFill>
                <a:srgbClr val="0099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74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7175" name="Picture 10" descr="C:\Users\Ronan\Desktop\ria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Paramétrage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de cartes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Mode expert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du rapport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484784"/>
            <a:ext cx="626469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987824" y="4941168"/>
            <a:ext cx="6192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itchFamily="18" charset="0"/>
                <a:cs typeface="Arial" pitchFamily="34" charset="0"/>
              </a:rPr>
              <a:t>Quoi?</a:t>
            </a:r>
            <a:endParaRPr lang="fr-FR" sz="2200" b="1" dirty="0">
              <a:solidFill>
                <a:schemeClr val="tx1">
                  <a:lumMod val="85000"/>
                  <a:lumOff val="15000"/>
                </a:schemeClr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983632" y="5373216"/>
            <a:ext cx="5841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Numérateur:  </a:t>
            </a:r>
            <a:r>
              <a:rPr lang="fr-FR" sz="1400" dirty="0" smtClean="0">
                <a:latin typeface="Gill Sans MT" pitchFamily="34" charset="0"/>
                <a:cs typeface="Arial" pitchFamily="34" charset="0"/>
              </a:rPr>
              <a:t>Revenu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Dénominateur: </a:t>
            </a:r>
            <a:r>
              <a:rPr lang="fr-FR" sz="1400" dirty="0" smtClean="0">
                <a:latin typeface="Gill Sans MT" pitchFamily="34" charset="0"/>
                <a:cs typeface="Arial" pitchFamily="34" charset="0"/>
              </a:rPr>
              <a:t>Unité de consommation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Ratio: </a:t>
            </a:r>
            <a:r>
              <a:rPr lang="fr-FR" sz="1400" dirty="0" smtClean="0">
                <a:latin typeface="Gill Sans MT" pitchFamily="34" charset="0"/>
                <a:cs typeface="Arial" pitchFamily="34" charset="0"/>
              </a:rPr>
              <a:t>Revenu par unité de consommation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60032" y="1628800"/>
            <a:ext cx="2088232" cy="288032"/>
          </a:xfrm>
          <a:prstGeom prst="rect">
            <a:avLst/>
          </a:prstGeom>
          <a:solidFill>
            <a:srgbClr val="009900">
              <a:alpha val="21000"/>
            </a:srgbClr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1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2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Paramétrage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de cartes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Mode expert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du rapport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484784"/>
            <a:ext cx="626469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987824" y="4941168"/>
            <a:ext cx="6192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itchFamily="18" charset="0"/>
                <a:cs typeface="Arial" pitchFamily="34" charset="0"/>
              </a:rPr>
              <a:t>Comment?</a:t>
            </a:r>
            <a:endParaRPr lang="fr-FR" sz="2200" b="1" dirty="0">
              <a:solidFill>
                <a:schemeClr val="tx1">
                  <a:lumMod val="85000"/>
                  <a:lumOff val="15000"/>
                </a:schemeClr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983632" y="5373216"/>
            <a:ext cx="5841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global:  </a:t>
            </a:r>
            <a:r>
              <a:rPr lang="fr-FR" sz="1400" dirty="0" smtClean="0">
                <a:latin typeface="Gill Sans MT" pitchFamily="34" charset="0"/>
                <a:cs typeface="Arial" pitchFamily="34" charset="0"/>
              </a:rPr>
              <a:t>Paris petite couronne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territorial: </a:t>
            </a:r>
            <a:r>
              <a:rPr lang="fr-FR" sz="1400" dirty="0" smtClean="0">
                <a:latin typeface="Gill Sans MT" pitchFamily="34" charset="0"/>
                <a:cs typeface="Arial" pitchFamily="34" charset="0"/>
              </a:rPr>
              <a:t>Département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 local: </a:t>
            </a:r>
            <a:r>
              <a:rPr lang="fr-FR" sz="1400" dirty="0" smtClean="0">
                <a:latin typeface="Gill Sans MT" pitchFamily="34" charset="0"/>
                <a:cs typeface="Arial" pitchFamily="34" charset="0"/>
              </a:rPr>
              <a:t>Communes contigües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8264" y="1628800"/>
            <a:ext cx="2088232" cy="288032"/>
          </a:xfrm>
          <a:prstGeom prst="rect">
            <a:avLst/>
          </a:prstGeom>
          <a:solidFill>
            <a:srgbClr val="009900">
              <a:alpha val="21000"/>
            </a:srgbClr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1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1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Paramétrage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Production de cartes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Mode expert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du rapport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65" y="1340768"/>
            <a:ext cx="6082891" cy="457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6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8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Paramétrage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Production de cartes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Mode expert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du rapport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65" y="1340768"/>
            <a:ext cx="6082891" cy="457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342" y="2677108"/>
            <a:ext cx="2420658" cy="125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59" y="3835804"/>
            <a:ext cx="2404822" cy="124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06" y="4920621"/>
            <a:ext cx="2400125" cy="124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779443" y="2431921"/>
            <a:ext cx="236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Numérateur</a:t>
            </a:r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372326" y="3584049"/>
            <a:ext cx="236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Dénominateur</a:t>
            </a:r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67875" y="4664169"/>
            <a:ext cx="236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Ratio</a:t>
            </a:r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5966" y="1726172"/>
            <a:ext cx="1419822" cy="72008"/>
          </a:xfrm>
          <a:prstGeom prst="rect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vers le haut 18"/>
          <p:cNvSpPr/>
          <p:nvPr/>
        </p:nvSpPr>
        <p:spPr>
          <a:xfrm>
            <a:off x="2771800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Flèche vers le haut 19"/>
          <p:cNvSpPr/>
          <p:nvPr/>
        </p:nvSpPr>
        <p:spPr>
          <a:xfrm>
            <a:off x="3347864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lèche vers le haut 20"/>
          <p:cNvSpPr/>
          <p:nvPr/>
        </p:nvSpPr>
        <p:spPr>
          <a:xfrm>
            <a:off x="3984929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4612196" y="1897087"/>
            <a:ext cx="4216660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Cartes de présentation de l’indicateur choisi</a:t>
            </a:r>
            <a:endParaRPr lang="fr-FR" sz="1400" dirty="0" smtClean="0">
              <a:solidFill>
                <a:schemeClr val="bg1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 flipV="1">
            <a:off x="2745967" y="1844824"/>
            <a:ext cx="1419822" cy="45719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30" name="Picture 10" descr="C:\Users\Ronan\Desktop\ria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3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4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Paramétrage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Production de cartes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Mode expert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du rapport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65" y="1340768"/>
            <a:ext cx="6082891" cy="457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139952" y="1726172"/>
            <a:ext cx="1060024" cy="72008"/>
          </a:xfrm>
          <a:prstGeom prst="rect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vers le haut 18"/>
          <p:cNvSpPr/>
          <p:nvPr/>
        </p:nvSpPr>
        <p:spPr>
          <a:xfrm>
            <a:off x="4211960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Flèche vers le haut 19"/>
          <p:cNvSpPr/>
          <p:nvPr/>
        </p:nvSpPr>
        <p:spPr>
          <a:xfrm>
            <a:off x="4602501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lèche vers le haut 20"/>
          <p:cNvSpPr/>
          <p:nvPr/>
        </p:nvSpPr>
        <p:spPr>
          <a:xfrm>
            <a:off x="4993041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ZoneTexte 30"/>
          <p:cNvSpPr txBox="1"/>
          <p:nvPr/>
        </p:nvSpPr>
        <p:spPr>
          <a:xfrm>
            <a:off x="6739882" y="1897087"/>
            <a:ext cx="2088973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Cartes de contexte</a:t>
            </a:r>
            <a:endParaRPr lang="fr-FR" sz="1400" dirty="0" smtClean="0">
              <a:solidFill>
                <a:schemeClr val="bg1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4139952" y="1844823"/>
            <a:ext cx="1060024" cy="45719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44" y="2663380"/>
            <a:ext cx="2475032" cy="128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35" y="3817793"/>
            <a:ext cx="2425716" cy="125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82" y="4906893"/>
            <a:ext cx="2406860" cy="124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2843808" y="2420888"/>
            <a:ext cx="236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É</a:t>
            </a:r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cart général</a:t>
            </a:r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436691" y="3573016"/>
            <a:ext cx="236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Écart territorial</a:t>
            </a:r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6732240" y="4653136"/>
            <a:ext cx="236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Écart spatial</a:t>
            </a:r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8" name="Picture 10" descr="C:\Users\Ronan\Desktop\ria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30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94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Paramétrage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Production de cartes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Mode expert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du rapport</a:t>
            </a:r>
          </a:p>
        </p:txBody>
      </p:sp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590093"/>
            <a:ext cx="3065273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645124"/>
            <a:ext cx="3072069" cy="15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283968" y="2325799"/>
            <a:ext cx="236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Synthèse des 3 écarts</a:t>
            </a:r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220667" y="4365104"/>
            <a:ext cx="2799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Synthèse de 2 écarts prédéfinis</a:t>
            </a:r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16" name="Flèche vers le haut 15"/>
          <p:cNvSpPr/>
          <p:nvPr/>
        </p:nvSpPr>
        <p:spPr>
          <a:xfrm>
            <a:off x="5220072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Flèche vers le haut 16"/>
          <p:cNvSpPr/>
          <p:nvPr/>
        </p:nvSpPr>
        <p:spPr>
          <a:xfrm>
            <a:off x="5580112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5168160" y="1844822"/>
            <a:ext cx="619250" cy="5226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65" y="1340768"/>
            <a:ext cx="6082891" cy="457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6156176" y="1897087"/>
            <a:ext cx="2672680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Cartes de synthèse des écarts</a:t>
            </a:r>
            <a:endParaRPr lang="fr-FR" sz="1400" dirty="0" smtClean="0">
              <a:solidFill>
                <a:schemeClr val="bg1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68160" y="1726172"/>
            <a:ext cx="619250" cy="72008"/>
          </a:xfrm>
          <a:prstGeom prst="rect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32" name="Picture 10" descr="C:\Users\Ronan\Desktop\ri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34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4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Paramétrage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de cartes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Mode expert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du rapport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308304" y="4489956"/>
            <a:ext cx="41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?</a:t>
            </a:r>
            <a:endParaRPr lang="fr-FR" sz="2800" dirty="0" smtClean="0">
              <a:solidFill>
                <a:schemeClr val="bg1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843808" y="2380483"/>
            <a:ext cx="236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Contexte général</a:t>
            </a:r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436691" y="3532611"/>
            <a:ext cx="236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Contexte territorial</a:t>
            </a:r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732240" y="4612731"/>
            <a:ext cx="236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Contexte spatial</a:t>
            </a:r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69" y="2625670"/>
            <a:ext cx="2480369" cy="128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524" y="3780083"/>
            <a:ext cx="2429808" cy="125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40" y="4844982"/>
            <a:ext cx="2407056" cy="124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Flèche vers le haut 21"/>
          <p:cNvSpPr/>
          <p:nvPr/>
        </p:nvSpPr>
        <p:spPr>
          <a:xfrm>
            <a:off x="6012160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Flèche vers le haut 22"/>
          <p:cNvSpPr/>
          <p:nvPr/>
        </p:nvSpPr>
        <p:spPr>
          <a:xfrm>
            <a:off x="7081273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796136" y="1844822"/>
            <a:ext cx="1584176" cy="5226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65" y="1340768"/>
            <a:ext cx="6082891" cy="457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2745965" y="1881258"/>
            <a:ext cx="2546115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Cartes de redistribution</a:t>
            </a:r>
            <a:endParaRPr lang="fr-FR" sz="1400" dirty="0" smtClean="0">
              <a:solidFill>
                <a:schemeClr val="bg1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796136" y="1726172"/>
            <a:ext cx="1584176" cy="72008"/>
          </a:xfrm>
          <a:prstGeom prst="rect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e haut 29"/>
          <p:cNvSpPr/>
          <p:nvPr/>
        </p:nvSpPr>
        <p:spPr>
          <a:xfrm>
            <a:off x="6546717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36" name="Picture 10" descr="C:\Users\Ronan\Desktop\ria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41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427" y="2431867"/>
            <a:ext cx="1634003" cy="10011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7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Paramétrage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de cartes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Mode expert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du rapport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308304" y="4489956"/>
            <a:ext cx="41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?</a:t>
            </a:r>
            <a:endParaRPr lang="fr-FR" sz="2800" dirty="0" smtClean="0">
              <a:solidFill>
                <a:schemeClr val="bg1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4529120" y="2780928"/>
            <a:ext cx="2367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Mesures globale des inégalités</a:t>
            </a:r>
          </a:p>
          <a:p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Indices Hoover, Gini…</a:t>
            </a:r>
          </a:p>
          <a:p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Courbe de Lorenz</a:t>
            </a: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82" y="2852936"/>
            <a:ext cx="1630202" cy="158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355" y="4541690"/>
            <a:ext cx="1642629" cy="83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488299"/>
            <a:ext cx="1629853" cy="74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4499992" y="4470211"/>
            <a:ext cx="294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Mesure territoriale des inégalités</a:t>
            </a:r>
          </a:p>
          <a:p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Graphiques « boîte à moustache »</a:t>
            </a: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4499992" y="5446965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Autocorrélation spatiale</a:t>
            </a:r>
          </a:p>
          <a:p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-&gt; Régularité spatiale du phénomène observé</a:t>
            </a: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34" name="Flèche vers le haut 33"/>
          <p:cNvSpPr/>
          <p:nvPr/>
        </p:nvSpPr>
        <p:spPr>
          <a:xfrm>
            <a:off x="7524328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Flèche vers le haut 34"/>
          <p:cNvSpPr/>
          <p:nvPr/>
        </p:nvSpPr>
        <p:spPr>
          <a:xfrm>
            <a:off x="8521433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 flipV="1">
            <a:off x="7380312" y="1844822"/>
            <a:ext cx="1448544" cy="5226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65" y="1340768"/>
            <a:ext cx="6082891" cy="457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2745965" y="1881258"/>
            <a:ext cx="3698243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Indices économétriques et représentation graphiques associées</a:t>
            </a:r>
            <a:endParaRPr lang="fr-FR" sz="1400" dirty="0" smtClean="0">
              <a:solidFill>
                <a:schemeClr val="bg1"/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80312" y="1726172"/>
            <a:ext cx="1448544" cy="72008"/>
          </a:xfrm>
          <a:prstGeom prst="rect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 vers le haut 39"/>
          <p:cNvSpPr/>
          <p:nvPr/>
        </p:nvSpPr>
        <p:spPr>
          <a:xfrm>
            <a:off x="8017377" y="1923372"/>
            <a:ext cx="155023" cy="24217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427" y="2431867"/>
            <a:ext cx="1634003" cy="10011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43" name="Picture 10" descr="C:\Users\Ronan\Desktop\riat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45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6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1340768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Paramétrage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Production de cartes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Mode expert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Production du rapport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21" y="1032084"/>
            <a:ext cx="1726174" cy="10011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29" y="1241500"/>
            <a:ext cx="6467282" cy="19718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128" y="3216766"/>
            <a:ext cx="3440296" cy="158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128" y="4869160"/>
            <a:ext cx="3440296" cy="177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32040" y="1241500"/>
            <a:ext cx="3440296" cy="54021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2710558" y="3284984"/>
            <a:ext cx="2221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Rappel des paramètres</a:t>
            </a:r>
          </a:p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Ensemble des cartes</a:t>
            </a:r>
          </a:p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Données</a:t>
            </a:r>
            <a:endParaRPr lang="fr-FR" sz="1200" b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endParaRPr lang="fr-FR" sz="12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2" name="Picture 10" descr="C:\Users\Ronan\Desktop\ria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3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14"/>
          <p:cNvSpPr txBox="1">
            <a:spLocks noChangeArrowheads="1"/>
          </p:cNvSpPr>
          <p:nvPr/>
        </p:nvSpPr>
        <p:spPr bwMode="auto">
          <a:xfrm>
            <a:off x="387225" y="1203325"/>
            <a:ext cx="5264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Site Web du Groupe de recherche </a:t>
            </a:r>
            <a:r>
              <a:rPr lang="fr-FR" altLang="en-US" sz="1800" b="1" dirty="0" err="1" smtClean="0">
                <a:solidFill>
                  <a:schemeClr val="tx2"/>
                </a:solidFill>
                <a:latin typeface="Gill Sans MT" pitchFamily="34" charset="0"/>
              </a:rPr>
              <a:t>Hypercate</a:t>
            </a:r>
            <a:endParaRPr lang="fr-FR" altLang="en-US" sz="1800" b="1" dirty="0">
              <a:solidFill>
                <a:schemeClr val="tx2"/>
              </a:solidFill>
              <a:latin typeface="Gill Sans MT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87838" y="1262062"/>
            <a:ext cx="3676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http://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hypercarte.imag.fr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11" name="Image 1" descr="Screen Shot 2014-11-18 at 09.09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13" y="1851025"/>
            <a:ext cx="8361362" cy="399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9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5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899592" y="1556792"/>
            <a:ext cx="7704658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500" b="1" dirty="0">
                <a:solidFill>
                  <a:srgbClr val="00B050"/>
                </a:solidFill>
                <a:latin typeface="Avenir Book"/>
              </a:rPr>
              <a:t>1.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venir Book"/>
              </a:rPr>
              <a:t>Assumer le rôle de </a:t>
            </a:r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Book"/>
              </a:rPr>
              <a:t>point focal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venir Book"/>
              </a:rPr>
              <a:t>pour le programme ORATE – ESPON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Avenir Book"/>
              </a:rPr>
              <a:t>(information, expertise, diffusion…)</a:t>
            </a:r>
          </a:p>
          <a:p>
            <a:pPr>
              <a:defRPr/>
            </a:pPr>
            <a:endParaRPr lang="fr-FR" sz="2500" b="1" dirty="0">
              <a:solidFill>
                <a:srgbClr val="00B050"/>
              </a:solidFill>
              <a:latin typeface="Avenir Book"/>
            </a:endParaRPr>
          </a:p>
          <a:p>
            <a:pPr>
              <a:defRPr/>
            </a:pPr>
            <a:r>
              <a:rPr lang="fr-FR" sz="2500" b="1" dirty="0">
                <a:solidFill>
                  <a:srgbClr val="00B050"/>
                </a:solidFill>
                <a:latin typeface="Avenir Book"/>
              </a:rPr>
              <a:t>2. </a:t>
            </a:r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Book"/>
              </a:rPr>
              <a:t>Méthodes et outils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venir Book"/>
              </a:rPr>
              <a:t>pour l’analyse territoriale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Avenir Book"/>
              </a:rPr>
              <a:t>(création de bases de données, développement d’outils intégrés, cartographie et infographie…)</a:t>
            </a:r>
          </a:p>
          <a:p>
            <a:pPr>
              <a:defRPr/>
            </a:pPr>
            <a:endParaRPr lang="fr-FR" sz="1400" dirty="0">
              <a:solidFill>
                <a:schemeClr val="bg1">
                  <a:lumMod val="50000"/>
                </a:schemeClr>
              </a:solidFill>
              <a:latin typeface="Avenir Book"/>
            </a:endParaRPr>
          </a:p>
          <a:p>
            <a:pPr>
              <a:defRPr/>
            </a:pPr>
            <a:r>
              <a:rPr lang="fr-FR" sz="2500" b="1" dirty="0">
                <a:solidFill>
                  <a:srgbClr val="00B050"/>
                </a:solidFill>
                <a:latin typeface="Avenir Book"/>
              </a:rPr>
              <a:t>3. </a:t>
            </a:r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Book"/>
              </a:rPr>
              <a:t>Diffusion  et partage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venir Book"/>
              </a:rPr>
              <a:t>des savoir-faire et connaissances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Avenir Book"/>
              </a:rPr>
              <a:t>(formations, ateliers, ressources documentaires, animation d’un réseau…)</a:t>
            </a:r>
          </a:p>
          <a:p>
            <a:pPr>
              <a:defRPr/>
            </a:pPr>
            <a:endParaRPr lang="fr-FR" sz="1100" dirty="0">
              <a:solidFill>
                <a:schemeClr val="bg1">
                  <a:lumMod val="50000"/>
                </a:schemeClr>
              </a:solidFill>
              <a:latin typeface="Avenir Book"/>
            </a:endParaRPr>
          </a:p>
          <a:p>
            <a:pPr>
              <a:defRPr/>
            </a:pPr>
            <a:endParaRPr lang="fr-FR" sz="1100" dirty="0">
              <a:solidFill>
                <a:schemeClr val="bg1">
                  <a:lumMod val="50000"/>
                </a:schemeClr>
              </a:solidFill>
              <a:latin typeface="Avenir Book"/>
            </a:endParaRPr>
          </a:p>
          <a:p>
            <a:pPr>
              <a:defRPr/>
            </a:pPr>
            <a:r>
              <a:rPr lang="fr-FR" sz="2500" b="1" dirty="0">
                <a:solidFill>
                  <a:srgbClr val="00B050"/>
                </a:solidFill>
                <a:latin typeface="Avenir Book"/>
              </a:rPr>
              <a:t>4</a:t>
            </a:r>
            <a:r>
              <a:rPr lang="fr-FR" sz="2500" dirty="0">
                <a:solidFill>
                  <a:srgbClr val="00B050"/>
                </a:solidFill>
                <a:latin typeface="Avenir Book"/>
              </a:rPr>
              <a:t>. </a:t>
            </a:r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Book"/>
              </a:rPr>
              <a:t>Coopération et coordination scientifique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Avenir Book"/>
              </a:rPr>
              <a:t>(mise en œuvre du savoir-faire d’ingénierie dans les projets de recherche appliquée</a:t>
            </a: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Avenir Book"/>
              </a:rPr>
              <a:t>)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Avenir Boo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197" name="Picture 10" descr="C:\Users\Ronan\Desktop\ria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7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14"/>
          <p:cNvSpPr txBox="1">
            <a:spLocks noChangeArrowheads="1"/>
          </p:cNvSpPr>
          <p:nvPr/>
        </p:nvSpPr>
        <p:spPr bwMode="auto">
          <a:xfrm>
            <a:off x="387225" y="1203325"/>
            <a:ext cx="5264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Site Web du Groupe de recherche </a:t>
            </a:r>
            <a:r>
              <a:rPr lang="fr-FR" altLang="en-US" sz="1800" b="1" dirty="0" err="1" smtClean="0">
                <a:solidFill>
                  <a:schemeClr val="tx2"/>
                </a:solidFill>
                <a:latin typeface="Gill Sans MT" pitchFamily="34" charset="0"/>
              </a:rPr>
              <a:t>Hypercate</a:t>
            </a:r>
            <a:endParaRPr lang="fr-FR" altLang="en-US" sz="1800" b="1" dirty="0">
              <a:solidFill>
                <a:schemeClr val="tx2"/>
              </a:solidFill>
              <a:latin typeface="Gill Sans MT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87838" y="1262062"/>
            <a:ext cx="3676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http://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hypercarte.imag.fr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13" name="Image 2" descr="Screen Shot 2014-11-18 at 09.13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94" y="1834248"/>
            <a:ext cx="8331200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9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5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907704" y="1321604"/>
            <a:ext cx="5868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ill Sans MT" pitchFamily="34" charset="0"/>
                <a:cs typeface="Arial" pitchFamily="34" charset="0"/>
              </a:rPr>
              <a:t>Une variété de </a:t>
            </a:r>
            <a:r>
              <a:rPr lang="fr-FR" sz="1400" b="1" dirty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.</a:t>
            </a:r>
            <a:r>
              <a:rPr lang="fr-FR" sz="1400" b="1" dirty="0" err="1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hyp</a:t>
            </a:r>
            <a:r>
              <a:rPr lang="fr-FR" sz="1400" b="1" dirty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 files </a:t>
            </a:r>
            <a:r>
              <a:rPr lang="fr-F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ill Sans MT" pitchFamily="34" charset="0"/>
                <a:cs typeface="Arial" pitchFamily="34" charset="0"/>
              </a:rPr>
              <a:t>disponibles au téléchargement</a:t>
            </a:r>
          </a:p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itchFamily="34" charset="0"/>
                <a:cs typeface="Arial" pitchFamily="34" charset="0"/>
              </a:rPr>
              <a:t>Pour lire ces fichiers : </a:t>
            </a:r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HyperAtlas.jar </a:t>
            </a:r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itchFamily="34" charset="0"/>
                <a:cs typeface="Arial" pitchFamily="34" charset="0"/>
              </a:rPr>
              <a:t>(nécessite l’installation de Java)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89249"/>
            <a:ext cx="1832285" cy="182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4077072"/>
            <a:ext cx="1806772" cy="181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889249"/>
            <a:ext cx="1800861" cy="180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2987825" y="3717032"/>
            <a:ext cx="18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France – Zones d’emploi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4824"/>
            <a:ext cx="1836646" cy="1882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932040" y="3728065"/>
            <a:ext cx="1832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Cameroun – Chefferies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812956" y="3717032"/>
            <a:ext cx="193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Scandinavie – Zones d’emploi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987825" y="5888305"/>
            <a:ext cx="184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Tunisie - Délégations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206" y="4060668"/>
            <a:ext cx="1812119" cy="181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4963852" y="5888305"/>
            <a:ext cx="184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Grande Région - Communes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69" y="4077072"/>
            <a:ext cx="1829481" cy="182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6908068" y="5877272"/>
            <a:ext cx="184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Voisinage européen  - États</a:t>
            </a:r>
          </a:p>
        </p:txBody>
      </p:sp>
      <p:pic>
        <p:nvPicPr>
          <p:cNvPr id="22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71" y="1871968"/>
            <a:ext cx="2154638" cy="184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82588"/>
            <a:ext cx="2053460" cy="18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740344" y="5902205"/>
            <a:ext cx="184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Europe - </a:t>
            </a:r>
            <a:r>
              <a:rPr lang="fr-FR" sz="12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Regions</a:t>
            </a:r>
            <a:endParaRPr lang="fr-FR" sz="12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19967" y="3694579"/>
            <a:ext cx="18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Belgique Communes</a:t>
            </a:r>
          </a:p>
        </p:txBody>
      </p:sp>
      <p:sp>
        <p:nvSpPr>
          <p:cNvPr id="27" name="ZoneTexte 14"/>
          <p:cNvSpPr txBox="1">
            <a:spLocks noChangeArrowheads="1"/>
          </p:cNvSpPr>
          <p:nvPr/>
        </p:nvSpPr>
        <p:spPr bwMode="auto">
          <a:xfrm>
            <a:off x="1763688" y="980728"/>
            <a:ext cx="5264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Explorer les .</a:t>
            </a:r>
            <a:r>
              <a:rPr lang="fr-FR" altLang="en-US" sz="1800" b="1" dirty="0" err="1" smtClean="0">
                <a:solidFill>
                  <a:schemeClr val="tx2"/>
                </a:solidFill>
                <a:latin typeface="Gill Sans MT" pitchFamily="34" charset="0"/>
              </a:rPr>
              <a:t>hyp</a:t>
            </a:r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 files disponibles</a:t>
            </a:r>
            <a:endParaRPr lang="fr-FR" altLang="en-US" sz="1800" b="1" dirty="0">
              <a:solidFill>
                <a:schemeClr val="tx2"/>
              </a:solidFill>
              <a:latin typeface="Gill Sans MT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34" name="Picture 10" descr="C:\Users\Ronan\Desktop\riat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36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3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907704" y="1321604"/>
            <a:ext cx="5868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ill Sans MT" pitchFamily="34" charset="0"/>
                <a:cs typeface="Arial" pitchFamily="34" charset="0"/>
              </a:rPr>
              <a:t>Une variété de </a:t>
            </a:r>
            <a:r>
              <a:rPr lang="fr-FR" sz="1400" b="1" dirty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.</a:t>
            </a:r>
            <a:r>
              <a:rPr lang="fr-FR" sz="1400" b="1" dirty="0" err="1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hyp</a:t>
            </a:r>
            <a:r>
              <a:rPr lang="fr-FR" sz="1400" b="1" dirty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 files </a:t>
            </a:r>
            <a:r>
              <a:rPr lang="fr-F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ill Sans MT" pitchFamily="34" charset="0"/>
                <a:cs typeface="Arial" pitchFamily="34" charset="0"/>
              </a:rPr>
              <a:t>disponibles au téléchargement</a:t>
            </a:r>
          </a:p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itchFamily="34" charset="0"/>
                <a:cs typeface="Arial" pitchFamily="34" charset="0"/>
              </a:rPr>
              <a:t>Pour lire ces fichiers : </a:t>
            </a:r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HyperAtlas.jar </a:t>
            </a:r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itchFamily="34" charset="0"/>
                <a:cs typeface="Arial" pitchFamily="34" charset="0"/>
              </a:rPr>
              <a:t>(nécessite l’installation de Java) </a:t>
            </a:r>
          </a:p>
        </p:txBody>
      </p:sp>
      <p:sp>
        <p:nvSpPr>
          <p:cNvPr id="27" name="ZoneTexte 14"/>
          <p:cNvSpPr txBox="1">
            <a:spLocks noChangeArrowheads="1"/>
          </p:cNvSpPr>
          <p:nvPr/>
        </p:nvSpPr>
        <p:spPr bwMode="auto">
          <a:xfrm>
            <a:off x="1763688" y="980728"/>
            <a:ext cx="5264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Explorer les .</a:t>
            </a:r>
            <a:r>
              <a:rPr lang="fr-FR" altLang="en-US" sz="1800" b="1" dirty="0" err="1" smtClean="0">
                <a:solidFill>
                  <a:schemeClr val="tx2"/>
                </a:solidFill>
                <a:latin typeface="Gill Sans MT" pitchFamily="34" charset="0"/>
              </a:rPr>
              <a:t>hyp</a:t>
            </a:r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 files disponibles</a:t>
            </a:r>
            <a:endParaRPr lang="fr-FR" altLang="en-US" sz="1800" b="1" dirty="0">
              <a:solidFill>
                <a:schemeClr val="tx2"/>
              </a:solidFill>
              <a:latin typeface="Gill Sans MT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622" y="1989631"/>
            <a:ext cx="4896544" cy="428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78694"/>
            <a:ext cx="8953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7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77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17430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2134494" y="2132856"/>
            <a:ext cx="294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Géométries </a:t>
            </a:r>
          </a:p>
          <a:p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Au format </a:t>
            </a:r>
            <a:r>
              <a:rPr lang="fr-FR" sz="12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mif</a:t>
            </a:r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/</a:t>
            </a:r>
            <a:r>
              <a:rPr lang="fr-FR" sz="12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mid</a:t>
            </a:r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 (</a:t>
            </a:r>
            <a:r>
              <a:rPr lang="fr-FR" sz="12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MapInfo</a:t>
            </a:r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)</a:t>
            </a:r>
          </a:p>
          <a:p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ou </a:t>
            </a:r>
            <a:r>
              <a:rPr lang="fr-FR" sz="12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shapefile</a:t>
            </a:r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 </a:t>
            </a: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179812"/>
            <a:ext cx="17430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2123728" y="3574757"/>
            <a:ext cx="294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Structure </a:t>
            </a:r>
          </a:p>
          <a:p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Définit les appartenances territoriales</a:t>
            </a: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3" y="4509120"/>
            <a:ext cx="17335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2134494" y="4870901"/>
            <a:ext cx="294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Stocks </a:t>
            </a:r>
          </a:p>
          <a:p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Contient les données et les ratios</a:t>
            </a:r>
          </a:p>
          <a:p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pertinents</a:t>
            </a: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20" name="ZoneTexte 14"/>
          <p:cNvSpPr txBox="1">
            <a:spLocks noChangeArrowheads="1"/>
          </p:cNvSpPr>
          <p:nvPr/>
        </p:nvSpPr>
        <p:spPr bwMode="auto">
          <a:xfrm>
            <a:off x="179512" y="980728"/>
            <a:ext cx="52648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r-FR" altLang="en-US" sz="1800" b="1" dirty="0" err="1" smtClean="0">
                <a:solidFill>
                  <a:schemeClr val="tx2"/>
                </a:solidFill>
                <a:latin typeface="Gill Sans MT" pitchFamily="34" charset="0"/>
              </a:rPr>
              <a:t>HyperAdmin</a:t>
            </a:r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 : </a:t>
            </a:r>
          </a:p>
          <a:p>
            <a:pPr eaLnBrk="1" hangingPunct="1"/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création de nouveaux </a:t>
            </a:r>
            <a:r>
              <a:rPr lang="fr-FR" altLang="en-US" sz="1800" b="1" dirty="0" err="1" smtClean="0">
                <a:solidFill>
                  <a:schemeClr val="tx2"/>
                </a:solidFill>
                <a:latin typeface="Gill Sans MT" pitchFamily="34" charset="0"/>
              </a:rPr>
              <a:t>hyp</a:t>
            </a:r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 files</a:t>
            </a:r>
            <a:endParaRPr lang="fr-FR" altLang="en-US" sz="1800" b="1" dirty="0">
              <a:solidFill>
                <a:schemeClr val="tx2"/>
              </a:solidFill>
              <a:latin typeface="Gill Sans MT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31667" y="1013892"/>
            <a:ext cx="4428492" cy="16230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003" y="1318682"/>
            <a:ext cx="1298113" cy="77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31" y="1318682"/>
            <a:ext cx="792088" cy="811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319549"/>
            <a:ext cx="792088" cy="811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4932040" y="2059107"/>
            <a:ext cx="127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Géométries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318260" y="2070140"/>
            <a:ext cx="127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Structure 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542396" y="2070140"/>
            <a:ext cx="127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Stocks 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973273" y="1013892"/>
            <a:ext cx="37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1. CRÉATION DES FICHIERS D’ENTRÉE  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5598180" y="2347139"/>
            <a:ext cx="413980" cy="5778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6949809" y="2404030"/>
            <a:ext cx="0" cy="52091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H="1">
            <a:off x="7884368" y="2363640"/>
            <a:ext cx="288032" cy="56130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531667" y="2985919"/>
            <a:ext cx="4428492" cy="138454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868" y="3560527"/>
            <a:ext cx="610977" cy="73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639" y="3560527"/>
            <a:ext cx="811726" cy="73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Connecteur droit avec flèche 46"/>
          <p:cNvCxnSpPr/>
          <p:nvPr/>
        </p:nvCxnSpPr>
        <p:spPr>
          <a:xfrm>
            <a:off x="6686861" y="3938420"/>
            <a:ext cx="40944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973273" y="3039190"/>
            <a:ext cx="37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2</a:t>
            </a:r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. INTEGRATION DES DONNÉES AVEC HYPERADMIN  </a:t>
            </a:r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6876256" y="4426079"/>
            <a:ext cx="0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531667" y="4913738"/>
            <a:ext cx="4428492" cy="12405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ZoneTexte 55"/>
          <p:cNvSpPr txBox="1"/>
          <p:nvPr/>
        </p:nvSpPr>
        <p:spPr>
          <a:xfrm>
            <a:off x="4725437" y="4967009"/>
            <a:ext cx="4010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3. EXPLORATION MULTISCALAIRE AVEC HYPERATLAS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22" y="5500623"/>
            <a:ext cx="694474" cy="59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ZoneTexte 39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41" name="Picture 10" descr="C:\Users\Ronan\Desktop\riat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46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5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29" grpId="0"/>
      <p:bldP spid="30" grpId="0"/>
      <p:bldP spid="31" grpId="0"/>
      <p:bldP spid="43" grpId="0" animBg="1"/>
      <p:bldP spid="48" grpId="0"/>
      <p:bldP spid="54" grpId="0" animBg="1"/>
      <p:bldP spid="5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4"/>
          <p:cNvSpPr txBox="1">
            <a:spLocks noChangeArrowheads="1"/>
          </p:cNvSpPr>
          <p:nvPr/>
        </p:nvSpPr>
        <p:spPr bwMode="auto">
          <a:xfrm>
            <a:off x="179512" y="980728"/>
            <a:ext cx="52648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r-FR" altLang="en-US" sz="1800" b="1" dirty="0" err="1" smtClean="0">
                <a:solidFill>
                  <a:schemeClr val="tx2"/>
                </a:solidFill>
                <a:latin typeface="Gill Sans MT" pitchFamily="34" charset="0"/>
              </a:rPr>
              <a:t>HyperAdmin</a:t>
            </a:r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 : </a:t>
            </a:r>
          </a:p>
          <a:p>
            <a:pPr eaLnBrk="1" hangingPunct="1"/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création de nouveaux </a:t>
            </a:r>
            <a:r>
              <a:rPr lang="fr-FR" altLang="en-US" sz="1800" b="1" dirty="0" err="1" smtClean="0">
                <a:solidFill>
                  <a:schemeClr val="tx2"/>
                </a:solidFill>
                <a:latin typeface="Gill Sans MT" pitchFamily="34" charset="0"/>
              </a:rPr>
              <a:t>hyp</a:t>
            </a:r>
            <a:r>
              <a:rPr lang="fr-FR" altLang="en-US" sz="1800" b="1" dirty="0" smtClean="0">
                <a:solidFill>
                  <a:schemeClr val="tx2"/>
                </a:solidFill>
                <a:latin typeface="Gill Sans MT" pitchFamily="34" charset="0"/>
              </a:rPr>
              <a:t> files</a:t>
            </a:r>
            <a:endParaRPr lang="fr-FR" altLang="en-US" sz="1800" b="1" dirty="0">
              <a:solidFill>
                <a:schemeClr val="tx2"/>
              </a:solidFill>
              <a:latin typeface="Gill Sans MT" pitchFamily="34" charset="0"/>
            </a:endParaRPr>
          </a:p>
        </p:txBody>
      </p:sp>
      <p:pic>
        <p:nvPicPr>
          <p:cNvPr id="34" name="Image 3" descr="Screen Shot 2014-11-18 at 14.22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2"/>
            <a:ext cx="8057145" cy="428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ZoneTexte 13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5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2. </a:t>
            </a:r>
            <a:r>
              <a:rPr lang="fr-FR" altLang="en-US" sz="2400" b="1" dirty="0" err="1" smtClean="0">
                <a:solidFill>
                  <a:schemeClr val="bg1"/>
                </a:solidFill>
                <a:latin typeface="Gill Sans MT" pitchFamily="34" charset="0"/>
              </a:rPr>
              <a:t>HyperAtlas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2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15616" y="1478421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itchFamily="18" charset="0"/>
                <a:cs typeface="Arial" pitchFamily="34" charset="0"/>
              </a:rPr>
              <a:t>3. Exemple d’application : inégalités de revenu sur Paris et sa </a:t>
            </a:r>
            <a:r>
              <a:rPr lang="fr-F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itchFamily="18" charset="0"/>
                <a:cs typeface="Arial" pitchFamily="34" charset="0"/>
              </a:rPr>
              <a:t>P</a:t>
            </a:r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itchFamily="18" charset="0"/>
                <a:cs typeface="Arial" pitchFamily="34" charset="0"/>
              </a:rPr>
              <a:t>etite Couronne</a:t>
            </a:r>
            <a:endParaRPr lang="fr-FR" sz="2200" b="1" dirty="0">
              <a:solidFill>
                <a:schemeClr val="tx1">
                  <a:lumMod val="85000"/>
                  <a:lumOff val="15000"/>
                </a:schemeClr>
              </a:solidFill>
              <a:latin typeface="Bookman Old Style" pitchFamily="18" charset="0"/>
              <a:cs typeface="Arial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64904"/>
            <a:ext cx="333084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5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1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71800" y="1538789"/>
            <a:ext cx="56886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Objectifs:  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Evaluation de l’ampleur des inégalités de richesse en IDF / Petite Couronne 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Mise en place de propositions permettant d’atténuer ces inégalités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99792" y="3160712"/>
            <a:ext cx="6192688" cy="2644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2771800" y="2852936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Support  </a:t>
            </a:r>
            <a:r>
              <a:rPr lang="fr-FR" sz="1400" i="1" dirty="0" smtClean="0">
                <a:latin typeface="Gill Sans MT" pitchFamily="34" charset="0"/>
                <a:cs typeface="Arial" pitchFamily="34" charset="0"/>
              </a:rPr>
              <a:t>.</a:t>
            </a:r>
            <a:r>
              <a:rPr lang="fr-FR" sz="1400" i="1" dirty="0" err="1" smtClean="0">
                <a:latin typeface="Gill Sans MT" pitchFamily="34" charset="0"/>
                <a:cs typeface="Arial" pitchFamily="34" charset="0"/>
              </a:rPr>
              <a:t>hyp</a:t>
            </a:r>
            <a:r>
              <a:rPr lang="fr-FR" sz="1400" i="1" dirty="0" smtClean="0">
                <a:latin typeface="Gill Sans MT" pitchFamily="34" charset="0"/>
                <a:cs typeface="Arial" pitchFamily="34" charset="0"/>
              </a:rPr>
              <a:t> Ile-de-France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837110" y="3402868"/>
            <a:ext cx="1887356" cy="1754324"/>
            <a:chOff x="2837110" y="3618892"/>
            <a:chExt cx="1887356" cy="1754324"/>
          </a:xfrm>
        </p:grpSpPr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110" y="3859803"/>
              <a:ext cx="1887356" cy="1513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2837110" y="3664769"/>
              <a:ext cx="1887356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2915816" y="3618892"/>
              <a:ext cx="1756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  <a:latin typeface="Gill Sans MT" pitchFamily="34" charset="0"/>
                  <a:cs typeface="Arial" pitchFamily="34" charset="0"/>
                </a:rPr>
                <a:t>Espace d’étude</a:t>
              </a: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4917848" y="3402868"/>
            <a:ext cx="1886400" cy="2324001"/>
            <a:chOff x="4932040" y="3625279"/>
            <a:chExt cx="1886400" cy="2324001"/>
          </a:xfrm>
        </p:grpSpPr>
        <p:sp>
          <p:nvSpPr>
            <p:cNvPr id="2" name="Rectangle 1"/>
            <p:cNvSpPr/>
            <p:nvPr/>
          </p:nvSpPr>
          <p:spPr>
            <a:xfrm>
              <a:off x="4932040" y="3645024"/>
              <a:ext cx="1886400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364088" y="3625279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solidFill>
                    <a:schemeClr val="bg1"/>
                  </a:solidFill>
                  <a:latin typeface="Gill Sans MT" pitchFamily="34" charset="0"/>
                  <a:cs typeface="Arial" pitchFamily="34" charset="0"/>
                </a:rPr>
                <a:t>Indicateurs</a:t>
              </a:r>
            </a:p>
          </p:txBody>
        </p:sp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3895022"/>
              <a:ext cx="1886400" cy="2054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e 9"/>
          <p:cNvGrpSpPr/>
          <p:nvPr/>
        </p:nvGrpSpPr>
        <p:grpSpPr>
          <a:xfrm>
            <a:off x="6948264" y="3402868"/>
            <a:ext cx="1886400" cy="811833"/>
            <a:chOff x="6948264" y="3625279"/>
            <a:chExt cx="1886400" cy="811833"/>
          </a:xfrm>
        </p:grpSpPr>
        <p:sp>
          <p:nvSpPr>
            <p:cNvPr id="29" name="Rectangle 28"/>
            <p:cNvSpPr/>
            <p:nvPr/>
          </p:nvSpPr>
          <p:spPr>
            <a:xfrm>
              <a:off x="6948264" y="3667404"/>
              <a:ext cx="1886400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7308304" y="3625279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solidFill>
                    <a:schemeClr val="bg1"/>
                  </a:solidFill>
                  <a:latin typeface="Gill Sans MT" pitchFamily="34" charset="0"/>
                  <a:cs typeface="Arial" pitchFamily="34" charset="0"/>
                </a:rPr>
                <a:t>Contextes</a:t>
              </a:r>
            </a:p>
          </p:txBody>
        </p:sp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3887394"/>
              <a:ext cx="1886400" cy="549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ZoneTexte 34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34" name="Picture 10" descr="C:\Users\Ronan\Desktop\ri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37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83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99792" y="3160712"/>
            <a:ext cx="6192688" cy="2644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2771800" y="2852936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Support  </a:t>
            </a:r>
            <a:r>
              <a:rPr lang="fr-FR" sz="1400" i="1" dirty="0" smtClean="0">
                <a:latin typeface="Gill Sans MT" pitchFamily="34" charset="0"/>
                <a:cs typeface="Arial" pitchFamily="34" charset="0"/>
              </a:rPr>
              <a:t>.</a:t>
            </a:r>
            <a:r>
              <a:rPr lang="fr-FR" sz="1400" i="1" dirty="0" err="1" smtClean="0">
                <a:latin typeface="Gill Sans MT" pitchFamily="34" charset="0"/>
                <a:cs typeface="Arial" pitchFamily="34" charset="0"/>
              </a:rPr>
              <a:t>hyp</a:t>
            </a:r>
            <a:r>
              <a:rPr lang="fr-FR" sz="1400" i="1" dirty="0" smtClean="0">
                <a:latin typeface="Gill Sans MT" pitchFamily="34" charset="0"/>
                <a:cs typeface="Arial" pitchFamily="34" charset="0"/>
              </a:rPr>
              <a:t> Ile-de-France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837110" y="3402868"/>
            <a:ext cx="1887356" cy="1754324"/>
            <a:chOff x="2837110" y="3618892"/>
            <a:chExt cx="1887356" cy="1754324"/>
          </a:xfrm>
        </p:grpSpPr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110" y="3859803"/>
              <a:ext cx="1887356" cy="1513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2837110" y="3664769"/>
              <a:ext cx="1887356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2915816" y="3618892"/>
              <a:ext cx="1756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solidFill>
                    <a:schemeClr val="bg1"/>
                  </a:solidFill>
                  <a:latin typeface="Gill Sans MT" pitchFamily="34" charset="0"/>
                  <a:cs typeface="Arial" pitchFamily="34" charset="0"/>
                </a:rPr>
                <a:t>Espace d’étude</a:t>
              </a: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4917848" y="3402868"/>
            <a:ext cx="1886400" cy="2324001"/>
            <a:chOff x="4932040" y="3625279"/>
            <a:chExt cx="1886400" cy="2324001"/>
          </a:xfrm>
        </p:grpSpPr>
        <p:sp>
          <p:nvSpPr>
            <p:cNvPr id="2" name="Rectangle 1"/>
            <p:cNvSpPr/>
            <p:nvPr/>
          </p:nvSpPr>
          <p:spPr>
            <a:xfrm>
              <a:off x="4932040" y="3645024"/>
              <a:ext cx="1886400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364088" y="3625279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solidFill>
                    <a:schemeClr val="bg1"/>
                  </a:solidFill>
                  <a:latin typeface="Gill Sans MT" pitchFamily="34" charset="0"/>
                  <a:cs typeface="Arial" pitchFamily="34" charset="0"/>
                </a:rPr>
                <a:t>Indicateurs</a:t>
              </a:r>
            </a:p>
          </p:txBody>
        </p:sp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3895022"/>
              <a:ext cx="1886400" cy="2054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e 9"/>
          <p:cNvGrpSpPr/>
          <p:nvPr/>
        </p:nvGrpSpPr>
        <p:grpSpPr>
          <a:xfrm>
            <a:off x="6948264" y="3402868"/>
            <a:ext cx="1886400" cy="811833"/>
            <a:chOff x="6948264" y="3625279"/>
            <a:chExt cx="1886400" cy="811833"/>
          </a:xfrm>
        </p:grpSpPr>
        <p:sp>
          <p:nvSpPr>
            <p:cNvPr id="29" name="Rectangle 28"/>
            <p:cNvSpPr/>
            <p:nvPr/>
          </p:nvSpPr>
          <p:spPr>
            <a:xfrm>
              <a:off x="6948264" y="3667404"/>
              <a:ext cx="1886400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7308304" y="3625279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solidFill>
                    <a:schemeClr val="bg1"/>
                  </a:solidFill>
                  <a:latin typeface="Gill Sans MT" pitchFamily="34" charset="0"/>
                  <a:cs typeface="Arial" pitchFamily="34" charset="0"/>
                </a:rPr>
                <a:t>Contextes</a:t>
              </a:r>
            </a:p>
          </p:txBody>
        </p:sp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3887394"/>
              <a:ext cx="1886400" cy="549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2837110" y="3661017"/>
            <a:ext cx="1887356" cy="1496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4917848" y="3652397"/>
            <a:ext cx="1887356" cy="2074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6957604" y="3661017"/>
            <a:ext cx="1887356" cy="748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2875620" y="3975447"/>
            <a:ext cx="176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4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Petite couronne (IDF)</a:t>
            </a:r>
          </a:p>
          <a:p>
            <a:pPr algn="ctr"/>
            <a:r>
              <a:rPr lang="fr-FR" sz="1200" b="1" dirty="0" smtClean="0">
                <a:solidFill>
                  <a:schemeClr val="accent4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Communes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004048" y="3975447"/>
            <a:ext cx="176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4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Revenu par Unité</a:t>
            </a:r>
          </a:p>
          <a:p>
            <a:pPr algn="ctr"/>
            <a:r>
              <a:rPr lang="fr-FR" sz="1200" b="1" dirty="0" smtClean="0">
                <a:solidFill>
                  <a:schemeClr val="accent4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Consommation</a:t>
            </a:r>
          </a:p>
          <a:p>
            <a:pPr algn="ctr"/>
            <a:r>
              <a:rPr lang="fr-FR" sz="1200" b="1" dirty="0" smtClean="0">
                <a:solidFill>
                  <a:schemeClr val="accent4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2001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020272" y="3717032"/>
            <a:ext cx="176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4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Petite couronne</a:t>
            </a:r>
          </a:p>
          <a:p>
            <a:pPr algn="ctr"/>
            <a:r>
              <a:rPr lang="fr-FR" sz="1200" b="1" dirty="0" smtClean="0">
                <a:solidFill>
                  <a:schemeClr val="accent4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Département</a:t>
            </a:r>
          </a:p>
          <a:p>
            <a:pPr algn="ctr"/>
            <a:r>
              <a:rPr lang="fr-FR" sz="1200" b="1" dirty="0" smtClean="0">
                <a:solidFill>
                  <a:schemeClr val="accent4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Contiguïtés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771800" y="1538789"/>
            <a:ext cx="56886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Objectifs:  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Evaluation de l’ampleur des inégalités de richesse en IDF / Petite Couronne 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1400" b="1" dirty="0" smtClean="0">
                <a:latin typeface="Gill Sans MT" pitchFamily="34" charset="0"/>
                <a:cs typeface="Arial" pitchFamily="34" charset="0"/>
              </a:rPr>
              <a:t>Mise en place de propositions permettant d’atténuer ces inégalités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41" name="Picture 10" descr="C:\Users\Ronan\Desktop\ri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43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6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43" y="1236662"/>
            <a:ext cx="4322137" cy="464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43" y="1258529"/>
            <a:ext cx="30003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305647"/>
            <a:ext cx="12096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9" name="Picture 10" descr="C:\Users\Ronan\Desktop\ri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4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43" y="1236662"/>
            <a:ext cx="4322137" cy="464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43" y="1258529"/>
            <a:ext cx="30003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305647"/>
            <a:ext cx="12096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30" y="1258529"/>
            <a:ext cx="16573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necteur droit avec flèche 3"/>
          <p:cNvCxnSpPr/>
          <p:nvPr/>
        </p:nvCxnSpPr>
        <p:spPr>
          <a:xfrm flipV="1">
            <a:off x="4644008" y="1791929"/>
            <a:ext cx="2591122" cy="32385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30" y="2606242"/>
            <a:ext cx="1657350" cy="894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95936" y="3053625"/>
            <a:ext cx="3168352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92280" y="960983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latin typeface="Gill Sans MT" pitchFamily="34" charset="0"/>
                <a:cs typeface="Arial" pitchFamily="34" charset="0"/>
              </a:rPr>
              <a:t>Commune la plus pauvre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7164288" y="3481263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  <a:latin typeface="Gill Sans MT" pitchFamily="34" charset="0"/>
                <a:cs typeface="Arial" pitchFamily="34" charset="0"/>
              </a:rPr>
              <a:t>Commune la plus riche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7" name="Picture 10" descr="C:\Users\Ronan\Desktop\riat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9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220" name="Picture 10" descr="C:\Users\Ronan\Desktop\ria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472" y="692696"/>
            <a:ext cx="4876800" cy="572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3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16091"/>
            <a:ext cx="4480768" cy="458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43214"/>
            <a:ext cx="1219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4788024" y="1216091"/>
            <a:ext cx="0" cy="4589173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1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16091"/>
            <a:ext cx="4480768" cy="458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43214"/>
            <a:ext cx="1219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6228184" y="1196753"/>
            <a:ext cx="1224136" cy="158417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7524328" y="1124744"/>
            <a:ext cx="14401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latin typeface="Gill Sans MT" pitchFamily="34" charset="0"/>
                <a:cs typeface="Arial" pitchFamily="34" charset="0"/>
              </a:rPr>
              <a:t>2 communes de Seine-Saint-Denis au dessus de la moyenne de la petite couronne!</a:t>
            </a:r>
          </a:p>
        </p:txBody>
      </p:sp>
      <p:cxnSp>
        <p:nvCxnSpPr>
          <p:cNvPr id="25" name="Connecteur droit avec flèche 24"/>
          <p:cNvCxnSpPr/>
          <p:nvPr/>
        </p:nvCxnSpPr>
        <p:spPr>
          <a:xfrm flipV="1">
            <a:off x="6732240" y="2204864"/>
            <a:ext cx="792088" cy="1224136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6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16091"/>
            <a:ext cx="4480768" cy="458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43214"/>
            <a:ext cx="1219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535996" y="3861048"/>
            <a:ext cx="1404156" cy="1512168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2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84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67" y="1228569"/>
            <a:ext cx="4602637" cy="461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725144"/>
            <a:ext cx="13335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99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67" y="1228569"/>
            <a:ext cx="4602637" cy="461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725144"/>
            <a:ext cx="13335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3203848" y="2852936"/>
            <a:ext cx="432048" cy="504056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505746" y="2852936"/>
            <a:ext cx="432048" cy="1152128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5436096" y="1954972"/>
            <a:ext cx="432048" cy="1474028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3635896" y="3735923"/>
            <a:ext cx="288032" cy="737014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6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34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48" y="1228570"/>
            <a:ext cx="4565156" cy="466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270" y="4715222"/>
            <a:ext cx="13525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269" y="3861048"/>
            <a:ext cx="1367547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5580112" y="3789040"/>
            <a:ext cx="1152128" cy="1080120"/>
          </a:xfrm>
          <a:prstGeom prst="ellipse">
            <a:avLst/>
          </a:prstGeom>
          <a:solidFill>
            <a:srgbClr val="FF0000">
              <a:alpha val="27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endCxn id="9222" idx="1"/>
          </p:cNvCxnSpPr>
          <p:nvPr/>
        </p:nvCxnSpPr>
        <p:spPr>
          <a:xfrm flipV="1">
            <a:off x="6732240" y="4221088"/>
            <a:ext cx="701029" cy="1854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443122" y="2481885"/>
            <a:ext cx="1152128" cy="1080120"/>
          </a:xfrm>
          <a:prstGeom prst="ellipse">
            <a:avLst/>
          </a:prstGeom>
          <a:solidFill>
            <a:srgbClr val="FF0000">
              <a:alpha val="27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4355976" y="3429000"/>
            <a:ext cx="3037097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001476"/>
            <a:ext cx="1376536" cy="71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llipse 16"/>
          <p:cNvSpPr/>
          <p:nvPr/>
        </p:nvSpPr>
        <p:spPr>
          <a:xfrm>
            <a:off x="5932406" y="2140987"/>
            <a:ext cx="1152128" cy="1080120"/>
          </a:xfrm>
          <a:prstGeom prst="ellipse">
            <a:avLst/>
          </a:prstGeom>
          <a:solidFill>
            <a:srgbClr val="FF0000">
              <a:alpha val="27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132856"/>
            <a:ext cx="1348496" cy="70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Connecteur droit avec flèche 19"/>
          <p:cNvCxnSpPr/>
          <p:nvPr/>
        </p:nvCxnSpPr>
        <p:spPr>
          <a:xfrm flipV="1">
            <a:off x="7039323" y="2420888"/>
            <a:ext cx="412997" cy="1854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31" name="Picture 10" descr="C:\Users\Ronan\Desktop\riat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33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4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587952" y="1228570"/>
            <a:ext cx="1304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Situation</a:t>
            </a:r>
          </a:p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favorable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28570"/>
            <a:ext cx="4574776" cy="478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286" y="4448877"/>
            <a:ext cx="1402202" cy="1572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9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4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587952" y="1228570"/>
            <a:ext cx="1304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Situation</a:t>
            </a:r>
          </a:p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favorable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28570"/>
            <a:ext cx="4574776" cy="478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286" y="4448877"/>
            <a:ext cx="1402202" cy="1572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771800" y="5703639"/>
            <a:ext cx="3178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Neuilly-sur-Seine</a:t>
            </a:r>
            <a:endParaRPr lang="fr-FR" sz="12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2380255"/>
            <a:ext cx="1824920" cy="171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necteur droit avec flèche 20"/>
          <p:cNvCxnSpPr/>
          <p:nvPr/>
        </p:nvCxnSpPr>
        <p:spPr>
          <a:xfrm>
            <a:off x="4077833" y="3140968"/>
            <a:ext cx="3414927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8" name="Picture 10" descr="C:\Users\Ronan\Desktop\ri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30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587952" y="1228570"/>
            <a:ext cx="1304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Situation</a:t>
            </a:r>
          </a:p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favorable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96" y="1196752"/>
            <a:ext cx="3525812" cy="438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9"/>
          <p:cNvSpPr txBox="1">
            <a:spLocks noChangeArrowheads="1"/>
          </p:cNvSpPr>
          <p:nvPr/>
        </p:nvSpPr>
        <p:spPr bwMode="auto">
          <a:xfrm>
            <a:off x="2846388" y="5733256"/>
            <a:ext cx="60460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r-FR" altLang="en-US" sz="1200" b="1" dirty="0">
                <a:solidFill>
                  <a:srgbClr val="404040"/>
                </a:solidFill>
                <a:latin typeface="Gill Sans MT" pitchFamily="34" charset="0"/>
              </a:rPr>
              <a:t>Politis – 22 </a:t>
            </a:r>
            <a:r>
              <a:rPr lang="fr-FR" altLang="en-US" sz="1200" b="1" dirty="0" smtClean="0">
                <a:solidFill>
                  <a:srgbClr val="404040"/>
                </a:solidFill>
                <a:latin typeface="Gill Sans MT" pitchFamily="34" charset="0"/>
              </a:rPr>
              <a:t>juillet 2011 </a:t>
            </a:r>
          </a:p>
          <a:p>
            <a:pPr eaLnBrk="1" hangingPunct="1"/>
            <a:r>
              <a:rPr lang="fr-FR" altLang="en-US" sz="1200" i="1" dirty="0" smtClean="0">
                <a:solidFill>
                  <a:srgbClr val="404040"/>
                </a:solidFill>
                <a:latin typeface="Gill Sans MT" pitchFamily="34" charset="0"/>
              </a:rPr>
              <a:t>« Neuilly sur Seine, une des communes françaises les moins bien loties en logements sociaux ».</a:t>
            </a:r>
            <a:endParaRPr lang="fr-FR" altLang="en-US" sz="1200" i="1" dirty="0">
              <a:solidFill>
                <a:srgbClr val="404040"/>
              </a:solidFill>
              <a:latin typeface="Gill Sans MT" pitchFamily="34" charset="0"/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2380255"/>
            <a:ext cx="1824920" cy="171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4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6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48" y="1310955"/>
            <a:ext cx="4565156" cy="468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7524328" y="1228570"/>
            <a:ext cx="1304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Situation</a:t>
            </a:r>
          </a:p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défavorable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01" y="4344861"/>
            <a:ext cx="1466874" cy="167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9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avec flèche 10"/>
          <p:cNvCxnSpPr/>
          <p:nvPr/>
        </p:nvCxnSpPr>
        <p:spPr>
          <a:xfrm>
            <a:off x="4283968" y="1268760"/>
            <a:ext cx="0" cy="4609330"/>
          </a:xfrm>
          <a:prstGeom prst="straightConnector1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427984" y="1556792"/>
            <a:ext cx="457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fr-F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Historique &amp; concept fondateur</a:t>
            </a:r>
          </a:p>
          <a:p>
            <a:pPr marL="457200" indent="-457200">
              <a:buAutoNum type="arabicPeriod"/>
            </a:pPr>
            <a:endParaRPr lang="fr-FR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fr-F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HyperAtlas</a:t>
            </a:r>
            <a:endParaRPr lang="fr-FR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fr-FR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fr-F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Exemple d’application – inégalités de revenu en IDF</a:t>
            </a:r>
          </a:p>
          <a:p>
            <a:pPr marL="457200" indent="-457200">
              <a:buAutoNum type="arabicPeriod"/>
            </a:pPr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fr-F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Implémentation de MTA en R</a:t>
            </a:r>
          </a:p>
          <a:p>
            <a:pPr marL="457200" indent="-457200">
              <a:buAutoNum type="arabicPeriod"/>
            </a:pPr>
            <a:endParaRPr lang="fr-FR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fr-F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Exercice pratique : résultat aux élections présidentielles 2017 en région Auvergne-Rhône-Alpes</a:t>
            </a:r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60080"/>
            <a:ext cx="3745508" cy="280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5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9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524328" y="1228570"/>
            <a:ext cx="1304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Situation</a:t>
            </a:r>
          </a:p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défavorable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01" y="4344861"/>
            <a:ext cx="1466874" cy="167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48" y="1310955"/>
            <a:ext cx="4565156" cy="468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912" y="2110179"/>
            <a:ext cx="1907704" cy="177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771800" y="5703639"/>
            <a:ext cx="3178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Clichy-sous-Bois</a:t>
            </a:r>
            <a:endParaRPr lang="fr-FR" sz="12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6732240" y="2780928"/>
            <a:ext cx="760520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6" name="Picture 10" descr="C:\Users\Ronan\Desktop\ri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524328" y="1228570"/>
            <a:ext cx="1304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Situation</a:t>
            </a:r>
          </a:p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défavorable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921152" y="3903439"/>
            <a:ext cx="190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Clichy-sous-Bois</a:t>
            </a:r>
            <a:endParaRPr lang="fr-FR" sz="12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/>
        </p:nvSpPr>
        <p:spPr bwMode="auto">
          <a:xfrm>
            <a:off x="3006551" y="5649673"/>
            <a:ext cx="45177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r-FR" altLang="en-US" sz="1200" b="1" dirty="0">
                <a:solidFill>
                  <a:srgbClr val="404040"/>
                </a:solidFill>
                <a:latin typeface="Gill Sans MT" pitchFamily="34" charset="0"/>
              </a:rPr>
              <a:t>L</a:t>
            </a:r>
            <a:r>
              <a:rPr lang="fr-FR" altLang="fr-FR" sz="1200" b="1" dirty="0">
                <a:solidFill>
                  <a:srgbClr val="404040"/>
                </a:solidFill>
                <a:latin typeface="Gill Sans MT" pitchFamily="34" charset="0"/>
              </a:rPr>
              <a:t>’</a:t>
            </a:r>
            <a:r>
              <a:rPr lang="fr-FR" altLang="en-US" sz="1200" b="1" dirty="0">
                <a:solidFill>
                  <a:srgbClr val="404040"/>
                </a:solidFill>
                <a:latin typeface="Gill Sans MT" pitchFamily="34" charset="0"/>
              </a:rPr>
              <a:t>Express – 20 </a:t>
            </a:r>
            <a:r>
              <a:rPr lang="fr-FR" altLang="en-US" sz="1200" b="1" dirty="0" smtClean="0">
                <a:solidFill>
                  <a:srgbClr val="404040"/>
                </a:solidFill>
                <a:latin typeface="Gill Sans MT" pitchFamily="34" charset="0"/>
              </a:rPr>
              <a:t>février 2010</a:t>
            </a:r>
          </a:p>
          <a:p>
            <a:pPr eaLnBrk="1" hangingPunct="1"/>
            <a:r>
              <a:rPr lang="fr-FR" altLang="en-US" sz="1200" i="1" dirty="0" smtClean="0">
                <a:solidFill>
                  <a:srgbClr val="404040"/>
                </a:solidFill>
                <a:latin typeface="Gill Sans MT" pitchFamily="34" charset="0"/>
              </a:rPr>
              <a:t>« Clichy-sous-Bois, la commune la plus pauvre de France »</a:t>
            </a:r>
            <a:endParaRPr lang="fr-FR" altLang="en-US" sz="1200" i="1" dirty="0">
              <a:solidFill>
                <a:srgbClr val="404040"/>
              </a:solidFill>
              <a:latin typeface="Gill Sans MT" pitchFamily="34" charset="0"/>
            </a:endParaRP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64" y="1239598"/>
            <a:ext cx="3567112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52" y="2110179"/>
            <a:ext cx="1907704" cy="177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6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8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1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452320" y="1228570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Situations</a:t>
            </a:r>
          </a:p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contradictoires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48" y="1315275"/>
            <a:ext cx="4565156" cy="474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8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74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452320" y="1228570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Situations</a:t>
            </a:r>
          </a:p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contradictoires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48" y="1315275"/>
            <a:ext cx="4565156" cy="474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332" y="2204863"/>
            <a:ext cx="1737894" cy="159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6588224" y="2636912"/>
            <a:ext cx="1080120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699792" y="5775647"/>
            <a:ext cx="1589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Livry-Gargan</a:t>
            </a:r>
            <a:endParaRPr lang="fr-FR" sz="1200" i="1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5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7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2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452320" y="1228570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Situations</a:t>
            </a:r>
          </a:p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contradictoires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945086" y="5550331"/>
            <a:ext cx="6019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Le Monde, 5 février 2013</a:t>
            </a:r>
          </a:p>
          <a:p>
            <a:r>
              <a:rPr lang="fr-F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cs typeface="Arial" pitchFamily="34" charset="0"/>
              </a:rPr>
              <a:t>« Une bagarre qui agite depuis 7 ans les communes de Clichy-Sous-Bois, Montfermeil d’un côté, et Livry-Gargan et Pavillons-sous-Bois de l’autre »  </a:t>
            </a:r>
          </a:p>
          <a:p>
            <a:endParaRPr lang="fr-F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cs typeface="Arial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88" y="1052833"/>
            <a:ext cx="3293900" cy="446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332" y="2204863"/>
            <a:ext cx="1737894" cy="159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5" name="Picture 10" descr="C:\Users\Ronan\Desktop\ria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7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40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452320" y="1228570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Situations</a:t>
            </a:r>
          </a:p>
          <a:p>
            <a:pPr algn="ctr"/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contradictoires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87" y="3959225"/>
            <a:ext cx="2379663" cy="210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87" y="1722438"/>
            <a:ext cx="2379663" cy="210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2736527" y="5661248"/>
            <a:ext cx="2195513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S</a:t>
            </a:r>
            <a:r>
              <a:rPr lang="fr-F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ource </a:t>
            </a:r>
            <a:r>
              <a:rPr lang="fr-F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: INSEE, 2014</a:t>
            </a:r>
            <a:endParaRPr lang="fr-FR" sz="12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208213"/>
            <a:ext cx="3449637" cy="3402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4" name="Connecteur droit 23"/>
          <p:cNvCxnSpPr/>
          <p:nvPr/>
        </p:nvCxnSpPr>
        <p:spPr>
          <a:xfrm flipH="1">
            <a:off x="5137175" y="3279775"/>
            <a:ext cx="36512" cy="149225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5135587" y="3390900"/>
            <a:ext cx="138113" cy="138113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5235600" y="3484563"/>
            <a:ext cx="123825" cy="111125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5372125" y="3432175"/>
            <a:ext cx="20637" cy="15398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5300687" y="3341688"/>
            <a:ext cx="114300" cy="112712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V="1">
            <a:off x="5307037" y="3144838"/>
            <a:ext cx="271463" cy="182562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5349900" y="3392488"/>
            <a:ext cx="76200" cy="7778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Ellipse 30"/>
          <p:cNvSpPr/>
          <p:nvPr/>
        </p:nvSpPr>
        <p:spPr>
          <a:xfrm>
            <a:off x="5210200" y="3463925"/>
            <a:ext cx="76200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2" name="Ellipse 31"/>
          <p:cNvSpPr/>
          <p:nvPr/>
        </p:nvSpPr>
        <p:spPr>
          <a:xfrm>
            <a:off x="5107012" y="3371850"/>
            <a:ext cx="76200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3" name="Connecteur droit 32"/>
          <p:cNvCxnSpPr/>
          <p:nvPr/>
        </p:nvCxnSpPr>
        <p:spPr>
          <a:xfrm>
            <a:off x="5429275" y="2998788"/>
            <a:ext cx="146050" cy="198437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5302275" y="2971800"/>
            <a:ext cx="174625" cy="8413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5159400" y="2905125"/>
            <a:ext cx="174625" cy="8413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5286400" y="2952750"/>
            <a:ext cx="76200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7" name="Ellipse 36"/>
          <p:cNvSpPr/>
          <p:nvPr/>
        </p:nvSpPr>
        <p:spPr>
          <a:xfrm>
            <a:off x="5411812" y="2990850"/>
            <a:ext cx="76200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8" name="Ellipse 37"/>
          <p:cNvSpPr/>
          <p:nvPr/>
        </p:nvSpPr>
        <p:spPr>
          <a:xfrm>
            <a:off x="5510237" y="3130550"/>
            <a:ext cx="76200" cy="7778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9" name="Ellipse 38"/>
          <p:cNvSpPr/>
          <p:nvPr/>
        </p:nvSpPr>
        <p:spPr>
          <a:xfrm>
            <a:off x="5391175" y="3203575"/>
            <a:ext cx="76200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0" name="Ellipse 39"/>
          <p:cNvSpPr/>
          <p:nvPr/>
        </p:nvSpPr>
        <p:spPr>
          <a:xfrm>
            <a:off x="5259412" y="3303588"/>
            <a:ext cx="76200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1" name="Forme libre 40"/>
          <p:cNvSpPr/>
          <p:nvPr/>
        </p:nvSpPr>
        <p:spPr>
          <a:xfrm>
            <a:off x="3583012" y="2195513"/>
            <a:ext cx="1625600" cy="3413125"/>
          </a:xfrm>
          <a:custGeom>
            <a:avLst/>
            <a:gdLst>
              <a:gd name="connsiteX0" fmla="*/ 1587500 w 1624838"/>
              <a:gd name="connsiteY0" fmla="*/ 0 h 3473824"/>
              <a:gd name="connsiteX1" fmla="*/ 1593850 w 1624838"/>
              <a:gd name="connsiteY1" fmla="*/ 749300 h 3473824"/>
              <a:gd name="connsiteX2" fmla="*/ 1250950 w 1624838"/>
              <a:gd name="connsiteY2" fmla="*/ 977900 h 3473824"/>
              <a:gd name="connsiteX3" fmla="*/ 660400 w 1624838"/>
              <a:gd name="connsiteY3" fmla="*/ 1212850 h 3473824"/>
              <a:gd name="connsiteX4" fmla="*/ 450850 w 1624838"/>
              <a:gd name="connsiteY4" fmla="*/ 1809750 h 3473824"/>
              <a:gd name="connsiteX5" fmla="*/ 400050 w 1624838"/>
              <a:gd name="connsiteY5" fmla="*/ 2317750 h 3473824"/>
              <a:gd name="connsiteX6" fmla="*/ 69850 w 1624838"/>
              <a:gd name="connsiteY6" fmla="*/ 3302000 h 3473824"/>
              <a:gd name="connsiteX7" fmla="*/ 0 w 1624838"/>
              <a:gd name="connsiteY7" fmla="*/ 3467100 h 347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4838" h="3473824">
                <a:moveTo>
                  <a:pt x="1587500" y="0"/>
                </a:moveTo>
                <a:cubicBezTo>
                  <a:pt x="1618721" y="293158"/>
                  <a:pt x="1649942" y="586317"/>
                  <a:pt x="1593850" y="749300"/>
                </a:cubicBezTo>
                <a:cubicBezTo>
                  <a:pt x="1537758" y="912283"/>
                  <a:pt x="1406525" y="900642"/>
                  <a:pt x="1250950" y="977900"/>
                </a:cubicBezTo>
                <a:cubicBezTo>
                  <a:pt x="1095375" y="1055158"/>
                  <a:pt x="793750" y="1074208"/>
                  <a:pt x="660400" y="1212850"/>
                </a:cubicBezTo>
                <a:cubicBezTo>
                  <a:pt x="527050" y="1351492"/>
                  <a:pt x="494242" y="1625600"/>
                  <a:pt x="450850" y="1809750"/>
                </a:cubicBezTo>
                <a:cubicBezTo>
                  <a:pt x="407458" y="1993900"/>
                  <a:pt x="463550" y="2069042"/>
                  <a:pt x="400050" y="2317750"/>
                </a:cubicBezTo>
                <a:cubicBezTo>
                  <a:pt x="336550" y="2566458"/>
                  <a:pt x="136525" y="3110442"/>
                  <a:pt x="69850" y="3302000"/>
                </a:cubicBezTo>
                <a:cubicBezTo>
                  <a:pt x="3175" y="3493558"/>
                  <a:pt x="1587" y="3480329"/>
                  <a:pt x="0" y="3467100"/>
                </a:cubicBezTo>
              </a:path>
            </a:pathLst>
          </a:custGeom>
          <a:noFill/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Forme libre 41"/>
          <p:cNvSpPr/>
          <p:nvPr/>
        </p:nvSpPr>
        <p:spPr>
          <a:xfrm>
            <a:off x="4002112" y="3517900"/>
            <a:ext cx="2222500" cy="146050"/>
          </a:xfrm>
          <a:custGeom>
            <a:avLst/>
            <a:gdLst>
              <a:gd name="connsiteX0" fmla="*/ 0 w 2222500"/>
              <a:gd name="connsiteY0" fmla="*/ 146050 h 146050"/>
              <a:gd name="connsiteX1" fmla="*/ 565150 w 2222500"/>
              <a:gd name="connsiteY1" fmla="*/ 44450 h 146050"/>
              <a:gd name="connsiteX2" fmla="*/ 1708150 w 2222500"/>
              <a:gd name="connsiteY2" fmla="*/ 95250 h 146050"/>
              <a:gd name="connsiteX3" fmla="*/ 2222500 w 2222500"/>
              <a:gd name="connsiteY3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500" h="146050">
                <a:moveTo>
                  <a:pt x="0" y="146050"/>
                </a:moveTo>
                <a:cubicBezTo>
                  <a:pt x="140229" y="99483"/>
                  <a:pt x="280458" y="52917"/>
                  <a:pt x="565150" y="44450"/>
                </a:cubicBezTo>
                <a:cubicBezTo>
                  <a:pt x="849842" y="35983"/>
                  <a:pt x="1431925" y="102658"/>
                  <a:pt x="1708150" y="95250"/>
                </a:cubicBezTo>
                <a:cubicBezTo>
                  <a:pt x="1984375" y="87842"/>
                  <a:pt x="2103437" y="43921"/>
                  <a:pt x="2222500" y="0"/>
                </a:cubicBezTo>
              </a:path>
            </a:pathLst>
          </a:custGeom>
          <a:noFill/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5324500" y="3552825"/>
            <a:ext cx="76200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44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62" y="2082800"/>
            <a:ext cx="4127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87" y="3049588"/>
            <a:ext cx="4175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Connecteur droit avec flèche 45"/>
          <p:cNvCxnSpPr/>
          <p:nvPr/>
        </p:nvCxnSpPr>
        <p:spPr>
          <a:xfrm>
            <a:off x="5235600" y="2908300"/>
            <a:ext cx="151606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05412" y="4908550"/>
            <a:ext cx="355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V="1">
            <a:off x="5005412" y="3241675"/>
            <a:ext cx="0" cy="16668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5005412" y="3249613"/>
            <a:ext cx="1682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5135587" y="3249613"/>
            <a:ext cx="76200" cy="7778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1" name="Ellipse 50"/>
          <p:cNvSpPr/>
          <p:nvPr/>
        </p:nvSpPr>
        <p:spPr>
          <a:xfrm>
            <a:off x="5151462" y="2876550"/>
            <a:ext cx="76200" cy="76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049862" y="2082800"/>
            <a:ext cx="417513" cy="23495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3" name="Picture 3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600" y="3540125"/>
            <a:ext cx="417512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3583012" y="3535363"/>
            <a:ext cx="417513" cy="23971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592787" y="3044825"/>
            <a:ext cx="417513" cy="2349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86" y="1228569"/>
            <a:ext cx="2073364" cy="12869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64" name="Picture 10" descr="C:\Users\Ronan\Desktop\riat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66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2699792" y="3903439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Neuilly : - 845 millions €</a:t>
            </a:r>
          </a:p>
          <a:p>
            <a:r>
              <a:rPr lang="fr-FR" sz="1200" i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Clichy-/s-Bois:  + 69,9 millions €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860032" y="134076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Péréquation</a:t>
            </a: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« Grand Paris »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736527" y="5025950"/>
            <a:ext cx="60923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Quelles perspectives pour réduire ces inégalités territoriales ?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Utilisation des cartes de redistribution avec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HyperAtlas</a:t>
            </a:r>
            <a:endParaRPr lang="fr-FR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2050" name="Picture 2" descr="C:\Users\Ronan\Desktop\redistribution-of-weal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790" y="1412776"/>
            <a:ext cx="5369634" cy="318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2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4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401147"/>
            <a:ext cx="1865902" cy="189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99792" y="1772816"/>
            <a:ext cx="2043043" cy="26642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348880"/>
            <a:ext cx="1899027" cy="189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2483768" y="177281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Péréquation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« Grand Paris »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778105" y="5452482"/>
            <a:ext cx="625839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endParaRPr lang="fr-FR" dirty="0" smtClean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sz="1400" b="0" dirty="0" smtClean="0"/>
              <a:t>Neuilly </a:t>
            </a:r>
            <a:r>
              <a:rPr lang="fr-FR" sz="1400" b="0" dirty="0"/>
              <a:t>: - </a:t>
            </a:r>
            <a:r>
              <a:rPr lang="fr-FR" sz="1400" dirty="0"/>
              <a:t>845</a:t>
            </a:r>
            <a:r>
              <a:rPr lang="fr-FR" sz="1400" b="0" dirty="0"/>
              <a:t> millions </a:t>
            </a:r>
            <a:r>
              <a:rPr lang="fr-FR" sz="1400" b="0" dirty="0" smtClean="0"/>
              <a:t>€ = </a:t>
            </a:r>
            <a:r>
              <a:rPr lang="fr-FR" sz="1400" dirty="0" smtClean="0"/>
              <a:t>66</a:t>
            </a:r>
            <a:r>
              <a:rPr lang="fr-FR" sz="1400" b="0" dirty="0" smtClean="0"/>
              <a:t> % de </a:t>
            </a:r>
            <a:r>
              <a:rPr lang="fr-FR" sz="1400" b="0" dirty="0"/>
              <a:t>s</a:t>
            </a:r>
            <a:r>
              <a:rPr lang="fr-FR" sz="1400" b="0" dirty="0" smtClean="0"/>
              <a:t>a masse totale de revenu (2001).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sz="1400" b="0" dirty="0" smtClean="0"/>
              <a:t>Villetaneuse:  </a:t>
            </a:r>
            <a:r>
              <a:rPr lang="fr-FR" sz="1400" b="0" dirty="0"/>
              <a:t>+</a:t>
            </a:r>
            <a:r>
              <a:rPr lang="fr-FR" sz="1400" dirty="0"/>
              <a:t> </a:t>
            </a:r>
            <a:r>
              <a:rPr lang="fr-FR" sz="1400" dirty="0" smtClean="0"/>
              <a:t>32 </a:t>
            </a:r>
            <a:r>
              <a:rPr lang="fr-FR" sz="1400" b="0" dirty="0"/>
              <a:t>millions </a:t>
            </a:r>
            <a:r>
              <a:rPr lang="fr-FR" sz="1400" b="0" dirty="0" smtClean="0"/>
              <a:t>€</a:t>
            </a:r>
            <a:r>
              <a:rPr lang="fr-FR" sz="1400" b="0" dirty="0"/>
              <a:t> </a:t>
            </a:r>
            <a:r>
              <a:rPr lang="fr-FR" sz="1400" b="0" dirty="0" smtClean="0"/>
              <a:t>= </a:t>
            </a:r>
            <a:r>
              <a:rPr lang="fr-FR" sz="1400" dirty="0" smtClean="0"/>
              <a:t>102</a:t>
            </a:r>
            <a:r>
              <a:rPr lang="fr-FR" sz="1400" b="0" dirty="0" smtClean="0"/>
              <a:t> % de sa masse totale de revenu (2001)</a:t>
            </a:r>
            <a:endParaRPr lang="fr-FR" sz="1400" b="0" dirty="0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423" y="2348880"/>
            <a:ext cx="1894825" cy="189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4860032" y="177281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Péréquation</a:t>
            </a: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« Grand Paris »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860032" y="1772816"/>
            <a:ext cx="2043043" cy="2664296"/>
          </a:xfrm>
          <a:prstGeom prst="rect">
            <a:avLst/>
          </a:prstGeom>
          <a:solidFill>
            <a:schemeClr val="accent4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20272" y="1772816"/>
            <a:ext cx="2043043" cy="2664296"/>
          </a:xfrm>
          <a:prstGeom prst="rect">
            <a:avLst/>
          </a:prstGeom>
          <a:solidFill>
            <a:schemeClr val="accent4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592289" y="980728"/>
            <a:ext cx="651621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Quelles perspectives pour réduire ces inégalités territoriales ?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7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Utilisation des cartes de redistribution avec </a:t>
            </a:r>
            <a:r>
              <a:rPr lang="fr-FR" sz="17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HyperAtlas</a:t>
            </a:r>
            <a:endParaRPr lang="fr-FR" sz="17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81128"/>
            <a:ext cx="990600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ZoneTexte 28"/>
          <p:cNvSpPr txBox="1"/>
          <p:nvPr/>
        </p:nvSpPr>
        <p:spPr>
          <a:xfrm>
            <a:off x="2744981" y="4726885"/>
            <a:ext cx="1827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defRPr>
            </a:lvl1pPr>
          </a:lstStyle>
          <a:p>
            <a:r>
              <a:rPr lang="fr-FR" dirty="0">
                <a:solidFill>
                  <a:srgbClr val="C00000"/>
                </a:solidFill>
              </a:rPr>
              <a:t>6</a:t>
            </a:r>
            <a:r>
              <a:rPr lang="fr-FR" dirty="0" smtClean="0">
                <a:solidFill>
                  <a:srgbClr val="C00000"/>
                </a:solidFill>
              </a:rPr>
              <a:t> 860 millions </a:t>
            </a:r>
            <a:r>
              <a:rPr lang="fr-FR" sz="1800" dirty="0" smtClean="0">
                <a:solidFill>
                  <a:srgbClr val="C00000"/>
                </a:solidFill>
              </a:rPr>
              <a:t>€</a:t>
            </a:r>
          </a:p>
          <a:p>
            <a:r>
              <a:rPr lang="fr-FR" sz="1800" dirty="0" smtClean="0">
                <a:solidFill>
                  <a:srgbClr val="C00000"/>
                </a:solidFill>
              </a:rPr>
              <a:t>à redistribuer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32" name="Picture 10" descr="C:\Users\Ronan\Desktop\ria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34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13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401147"/>
            <a:ext cx="1865902" cy="189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348880"/>
            <a:ext cx="1899027" cy="189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2726868" y="4519280"/>
            <a:ext cx="63635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defRPr>
            </a:lvl1pPr>
          </a:lstStyle>
          <a:p>
            <a:pPr marL="2114550" lvl="4" indent="-285750"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  <a:t>Paris : 3 347 millions € </a:t>
            </a:r>
          </a:p>
          <a:p>
            <a:pPr marL="2114550" lvl="4" indent="-285750"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  <a:t>Hauts-de-Seine : 1 400 millions €</a:t>
            </a:r>
          </a:p>
          <a:p>
            <a:pPr marL="2114550" lvl="4" indent="-285750"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  <a:t>Seine-Saint-Denis :  340 millions </a:t>
            </a: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  <a:t>€</a:t>
            </a:r>
          </a:p>
          <a:p>
            <a:pPr marL="2114550" lvl="4" indent="-285750"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  <a:t>Val-de-Marne : 582 millions €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423" y="2348880"/>
            <a:ext cx="1894825" cy="189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4860032" y="177281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Péréquation</a:t>
            </a: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« Grand Paris »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860032" y="1772816"/>
            <a:ext cx="2043043" cy="26642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20272" y="1772816"/>
            <a:ext cx="2043043" cy="2664296"/>
          </a:xfrm>
          <a:prstGeom prst="rect">
            <a:avLst/>
          </a:prstGeom>
          <a:solidFill>
            <a:schemeClr val="accent4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592289" y="980728"/>
            <a:ext cx="651621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Quelles perspectives pour réduire ces inégalités territoriales ?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7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Utilisation des cartes de redistribution avec </a:t>
            </a:r>
            <a:r>
              <a:rPr lang="fr-FR" sz="17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HyperAtlas</a:t>
            </a:r>
            <a:endParaRPr lang="fr-FR" sz="17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716016" y="177455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Péréquation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départementale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699792" y="1772816"/>
            <a:ext cx="2043043" cy="2664296"/>
          </a:xfrm>
          <a:prstGeom prst="rect">
            <a:avLst/>
          </a:prstGeom>
          <a:solidFill>
            <a:schemeClr val="accent4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734" y="2400593"/>
            <a:ext cx="1894825" cy="189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2744981" y="4726885"/>
            <a:ext cx="1827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defRPr>
            </a:lvl1pPr>
          </a:lstStyle>
          <a:p>
            <a:r>
              <a:rPr lang="fr-FR" dirty="0" smtClean="0">
                <a:solidFill>
                  <a:srgbClr val="C00000"/>
                </a:solidFill>
              </a:rPr>
              <a:t>5 669 millions </a:t>
            </a:r>
            <a:r>
              <a:rPr lang="fr-FR" sz="1800" dirty="0" smtClean="0">
                <a:solidFill>
                  <a:srgbClr val="C00000"/>
                </a:solidFill>
              </a:rPr>
              <a:t>€</a:t>
            </a:r>
          </a:p>
          <a:p>
            <a:r>
              <a:rPr lang="fr-FR" sz="1800" dirty="0" smtClean="0">
                <a:solidFill>
                  <a:srgbClr val="C00000"/>
                </a:solidFill>
              </a:rPr>
              <a:t>à redistribuer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778105" y="5452482"/>
            <a:ext cx="611437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endParaRPr lang="fr-FR" dirty="0" smtClean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sz="1400" b="0" dirty="0" smtClean="0"/>
              <a:t>Neuilly </a:t>
            </a:r>
            <a:r>
              <a:rPr lang="fr-FR" sz="1400" b="0" dirty="0"/>
              <a:t>: - </a:t>
            </a:r>
            <a:r>
              <a:rPr lang="fr-FR" sz="1400" dirty="0" smtClean="0"/>
              <a:t>813</a:t>
            </a:r>
            <a:r>
              <a:rPr lang="fr-FR" sz="1400" b="0" dirty="0" smtClean="0"/>
              <a:t> </a:t>
            </a:r>
            <a:r>
              <a:rPr lang="fr-FR" sz="1400" b="0" dirty="0"/>
              <a:t>millions </a:t>
            </a:r>
            <a:r>
              <a:rPr lang="fr-FR" sz="1400" b="0" dirty="0" smtClean="0"/>
              <a:t>€ = </a:t>
            </a:r>
            <a:r>
              <a:rPr lang="fr-FR" sz="1400" dirty="0" smtClean="0"/>
              <a:t>63</a:t>
            </a:r>
            <a:r>
              <a:rPr lang="fr-FR" sz="1400" b="0" dirty="0" smtClean="0"/>
              <a:t> % de </a:t>
            </a:r>
            <a:r>
              <a:rPr lang="fr-FR" sz="1400" b="0" dirty="0"/>
              <a:t>s</a:t>
            </a:r>
            <a:r>
              <a:rPr lang="fr-FR" sz="1400" b="0" dirty="0" smtClean="0"/>
              <a:t>a masse totale de revenu (2001).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sz="1400" b="0" dirty="0" smtClean="0"/>
              <a:t>Villetaneuse:  </a:t>
            </a:r>
            <a:r>
              <a:rPr lang="fr-FR" sz="1400" b="0" dirty="0"/>
              <a:t>+</a:t>
            </a:r>
            <a:r>
              <a:rPr lang="fr-FR" sz="1400" dirty="0"/>
              <a:t> </a:t>
            </a:r>
            <a:r>
              <a:rPr lang="fr-FR" sz="1400" dirty="0" smtClean="0"/>
              <a:t>9,5 </a:t>
            </a:r>
            <a:r>
              <a:rPr lang="fr-FR" sz="1400" b="0" dirty="0"/>
              <a:t>millions </a:t>
            </a:r>
            <a:r>
              <a:rPr lang="fr-FR" sz="1400" b="0" dirty="0" smtClean="0"/>
              <a:t>€</a:t>
            </a:r>
            <a:r>
              <a:rPr lang="fr-FR" sz="1400" b="0" dirty="0"/>
              <a:t> =</a:t>
            </a:r>
            <a:r>
              <a:rPr lang="fr-FR" sz="1400" b="0" dirty="0" smtClean="0"/>
              <a:t> </a:t>
            </a:r>
            <a:r>
              <a:rPr lang="fr-FR" sz="1400" dirty="0" smtClean="0"/>
              <a:t>31</a:t>
            </a:r>
            <a:r>
              <a:rPr lang="fr-FR" sz="1400" b="0" dirty="0" smtClean="0"/>
              <a:t> % de sa masse totale de revenu (2001)</a:t>
            </a:r>
            <a:endParaRPr lang="fr-FR" sz="1400" b="0" dirty="0"/>
          </a:p>
        </p:txBody>
      </p:sp>
      <p:sp>
        <p:nvSpPr>
          <p:cNvPr id="25" name="Rectangle 24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35" name="Picture 10" descr="C:\Users\Ronan\Desktop\ri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37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33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348880"/>
            <a:ext cx="1899027" cy="189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4860032" y="177281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Péréquation</a:t>
            </a: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« Grand Paris »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592289" y="980728"/>
            <a:ext cx="651621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Quelles perspectives pour réduire ces inégalités territoriales ?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7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Utilisation des cartes de redistribution avec </a:t>
            </a:r>
            <a:r>
              <a:rPr lang="fr-FR" sz="17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HyperAtlas</a:t>
            </a:r>
            <a:endParaRPr lang="fr-FR" sz="17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99792" y="1772816"/>
            <a:ext cx="2043043" cy="2664296"/>
          </a:xfrm>
          <a:prstGeom prst="rect">
            <a:avLst/>
          </a:prstGeom>
          <a:solidFill>
            <a:schemeClr val="accent4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734" y="2400593"/>
            <a:ext cx="1894825" cy="189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4860032" y="1772816"/>
            <a:ext cx="2043043" cy="2664296"/>
          </a:xfrm>
          <a:prstGeom prst="rect">
            <a:avLst/>
          </a:prstGeom>
          <a:solidFill>
            <a:schemeClr val="accent4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20272" y="1772816"/>
            <a:ext cx="2043043" cy="26642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42" y="2401147"/>
            <a:ext cx="1865902" cy="189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ZoneTexte 33"/>
          <p:cNvSpPr txBox="1"/>
          <p:nvPr/>
        </p:nvSpPr>
        <p:spPr>
          <a:xfrm>
            <a:off x="6876256" y="177455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Péréquation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  <a:latin typeface="Gill Sans MT" pitchFamily="34" charset="0"/>
                <a:cs typeface="Arial" pitchFamily="34" charset="0"/>
              </a:rPr>
              <a:t>locale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2778105" y="5452482"/>
            <a:ext cx="625839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endParaRPr lang="fr-FR" dirty="0" smtClean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sz="1400" b="0" dirty="0" smtClean="0"/>
              <a:t>Neuilly </a:t>
            </a:r>
            <a:r>
              <a:rPr lang="fr-FR" sz="1400" b="0" dirty="0"/>
              <a:t>: - </a:t>
            </a:r>
            <a:r>
              <a:rPr lang="fr-FR" sz="1400" dirty="0" smtClean="0"/>
              <a:t>585</a:t>
            </a:r>
            <a:r>
              <a:rPr lang="fr-FR" sz="1400" b="0" dirty="0" smtClean="0"/>
              <a:t> </a:t>
            </a:r>
            <a:r>
              <a:rPr lang="fr-FR" sz="1400" b="0" dirty="0"/>
              <a:t>millions </a:t>
            </a:r>
            <a:r>
              <a:rPr lang="fr-FR" sz="1400" b="0" dirty="0" smtClean="0"/>
              <a:t>€ = </a:t>
            </a:r>
            <a:r>
              <a:rPr lang="fr-FR" sz="1400" dirty="0" smtClean="0"/>
              <a:t>46</a:t>
            </a:r>
            <a:r>
              <a:rPr lang="fr-FR" sz="1400" b="0" dirty="0" smtClean="0"/>
              <a:t> % de </a:t>
            </a:r>
            <a:r>
              <a:rPr lang="fr-FR" sz="1400" b="0" dirty="0"/>
              <a:t>s</a:t>
            </a:r>
            <a:r>
              <a:rPr lang="fr-FR" sz="1400" b="0" dirty="0" smtClean="0"/>
              <a:t>a masse totale de revenu (2001).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sz="1400" b="0" dirty="0" smtClean="0"/>
              <a:t>Villetaneuse:  </a:t>
            </a:r>
            <a:r>
              <a:rPr lang="fr-FR" sz="1400" b="0" dirty="0"/>
              <a:t>+</a:t>
            </a:r>
            <a:r>
              <a:rPr lang="fr-FR" sz="1400" dirty="0"/>
              <a:t> </a:t>
            </a:r>
            <a:r>
              <a:rPr lang="fr-FR" sz="1400" dirty="0" smtClean="0"/>
              <a:t>4,5 </a:t>
            </a:r>
            <a:r>
              <a:rPr lang="fr-FR" sz="1400" b="0" dirty="0"/>
              <a:t>millions </a:t>
            </a:r>
            <a:r>
              <a:rPr lang="fr-FR" sz="1400" b="0" dirty="0" smtClean="0"/>
              <a:t>€</a:t>
            </a:r>
            <a:r>
              <a:rPr lang="fr-FR" sz="1400" b="0" dirty="0"/>
              <a:t> </a:t>
            </a:r>
            <a:r>
              <a:rPr lang="fr-FR" sz="1400" b="0" dirty="0" smtClean="0"/>
              <a:t>= </a:t>
            </a:r>
            <a:r>
              <a:rPr lang="fr-FR" sz="1400" dirty="0" smtClean="0"/>
              <a:t>15</a:t>
            </a:r>
            <a:r>
              <a:rPr lang="fr-FR" sz="1400" b="0" dirty="0" smtClean="0"/>
              <a:t> % de sa masse totale de revenu (2001)</a:t>
            </a:r>
            <a:endParaRPr lang="fr-FR" sz="1400" b="0" dirty="0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81128"/>
            <a:ext cx="990600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2744981" y="4726885"/>
            <a:ext cx="1827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defRPr>
            </a:lvl1pPr>
          </a:lstStyle>
          <a:p>
            <a:r>
              <a:rPr lang="fr-FR" dirty="0" smtClean="0">
                <a:solidFill>
                  <a:srgbClr val="C00000"/>
                </a:solidFill>
              </a:rPr>
              <a:t>3 9</a:t>
            </a:r>
            <a:r>
              <a:rPr lang="fr-FR" dirty="0">
                <a:solidFill>
                  <a:srgbClr val="C00000"/>
                </a:solidFill>
              </a:rPr>
              <a:t>8</a:t>
            </a:r>
            <a:r>
              <a:rPr lang="fr-FR" dirty="0" smtClean="0">
                <a:solidFill>
                  <a:srgbClr val="C00000"/>
                </a:solidFill>
              </a:rPr>
              <a:t>0 millions </a:t>
            </a:r>
            <a:r>
              <a:rPr lang="fr-FR" sz="1800" dirty="0" smtClean="0">
                <a:solidFill>
                  <a:srgbClr val="C00000"/>
                </a:solidFill>
              </a:rPr>
              <a:t>€</a:t>
            </a:r>
          </a:p>
          <a:p>
            <a:r>
              <a:rPr lang="fr-FR" sz="1800" dirty="0" smtClean="0">
                <a:solidFill>
                  <a:srgbClr val="C00000"/>
                </a:solidFill>
              </a:rPr>
              <a:t>à redistribuer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38" name="Picture 10" descr="C:\Users\Ronan\Desktop\ria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40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539552" y="836712"/>
            <a:ext cx="792088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Téléchargement des programmes et jeux de données de la séance</a:t>
            </a:r>
          </a:p>
          <a:p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93" y="2060848"/>
            <a:ext cx="30575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71600" y="3789040"/>
            <a:ext cx="72728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http://www.ums-riate.fr/~stockamel/MTA.zip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18" y="4604935"/>
            <a:ext cx="8784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Programmes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 (parties 4 et 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geom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Géométries (partie 5) – source : GEOFLA,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ata :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Données (partie 5) – source : Ministère de l’intérieur, RIATE,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2627784" y="908720"/>
            <a:ext cx="0" cy="54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843808" y="976660"/>
            <a:ext cx="5218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A</a:t>
            </a:r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pprofondir l’analyse…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latin typeface="Gill Sans MT" pitchFamily="34" charset="0"/>
                <a:cs typeface="Arial" pitchFamily="34" charset="0"/>
              </a:rPr>
              <a:t>Espace d’étude = intercommunalité…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latin typeface="Gill Sans MT" pitchFamily="34" charset="0"/>
                <a:cs typeface="Arial" pitchFamily="34" charset="0"/>
              </a:rPr>
              <a:t>Maille d’analyse = IRIS…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latin typeface="Gill Sans MT" pitchFamily="34" charset="0"/>
                <a:cs typeface="Arial" pitchFamily="34" charset="0"/>
              </a:rPr>
              <a:t>Sur d’autres indicateurs = 10% des revenus les plus bas…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latin typeface="Gill Sans MT" pitchFamily="34" charset="0"/>
                <a:cs typeface="Arial" pitchFamily="34" charset="0"/>
              </a:rPr>
              <a:t>Mise à jour des indicateurs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latin typeface="Gill Sans MT" pitchFamily="34" charset="0"/>
                <a:cs typeface="Arial" pitchFamily="34" charset="0"/>
              </a:rPr>
              <a:t>L’objectif totalement égalitaire : un cadre théorique…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843808" y="3717032"/>
            <a:ext cx="5688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Mais ne jamais omettre…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latin typeface="Gill Sans MT" pitchFamily="34" charset="0"/>
                <a:cs typeface="Arial" pitchFamily="34" charset="0"/>
              </a:rPr>
              <a:t>De mener une réflexion sur la </a:t>
            </a:r>
            <a:r>
              <a:rPr lang="fr-FR" b="1" dirty="0" smtClean="0">
                <a:latin typeface="Gill Sans MT" pitchFamily="34" charset="0"/>
                <a:cs typeface="Arial" pitchFamily="34" charset="0"/>
              </a:rPr>
              <a:t>pertinence des contextes géographiques</a:t>
            </a:r>
            <a:r>
              <a:rPr lang="fr-FR" dirty="0" smtClean="0">
                <a:latin typeface="Gill Sans MT" pitchFamily="34" charset="0"/>
                <a:cs typeface="Arial" pitchFamily="34" charset="0"/>
              </a:rPr>
              <a:t> pour mesurer les écarts territoriaux</a:t>
            </a:r>
          </a:p>
          <a:p>
            <a:endParaRPr lang="fr-FR" dirty="0" smtClean="0">
              <a:latin typeface="Gill Sans MT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latin typeface="Gill Sans MT" pitchFamily="34" charset="0"/>
                <a:cs typeface="Arial" pitchFamily="34" charset="0"/>
              </a:rPr>
              <a:t>D’évaluer </a:t>
            </a:r>
            <a:r>
              <a:rPr lang="fr-FR" b="1" dirty="0" smtClean="0">
                <a:latin typeface="Gill Sans MT" pitchFamily="34" charset="0"/>
                <a:cs typeface="Arial" pitchFamily="34" charset="0"/>
              </a:rPr>
              <a:t>pertinence des indicateurs </a:t>
            </a:r>
            <a:r>
              <a:rPr lang="fr-FR" dirty="0" smtClean="0">
                <a:latin typeface="Gill Sans MT" pitchFamily="34" charset="0"/>
                <a:cs typeface="Arial" pitchFamily="34" charset="0"/>
              </a:rPr>
              <a:t>sur lequel porte la mesure des inégalités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23528" y="1340768"/>
            <a:ext cx="2376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Contexte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global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départemental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Portrait local</a:t>
            </a: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Synthèse</a:t>
            </a:r>
          </a:p>
          <a:p>
            <a:endParaRPr lang="fr-FR" sz="1400" dirty="0" smtClean="0">
              <a:solidFill>
                <a:schemeClr val="bg1">
                  <a:lumMod val="75000"/>
                </a:schemeClr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dirty="0" smtClean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cs typeface="Arial" pitchFamily="34" charset="0"/>
              </a:rPr>
              <a:t>Redistributions</a:t>
            </a:r>
          </a:p>
          <a:p>
            <a:endParaRPr lang="fr-FR" sz="1400" b="1" dirty="0">
              <a:solidFill>
                <a:srgbClr val="009900"/>
              </a:solidFill>
              <a:latin typeface="Gill Sans MT" pitchFamily="34" charset="0"/>
              <a:cs typeface="Arial" pitchFamily="34" charset="0"/>
            </a:endParaRPr>
          </a:p>
          <a:p>
            <a:r>
              <a:rPr lang="fr-FR" sz="1400" b="1" dirty="0" smtClean="0">
                <a:solidFill>
                  <a:srgbClr val="009900"/>
                </a:solidFill>
                <a:latin typeface="Gill Sans MT" pitchFamily="34" charset="0"/>
                <a:cs typeface="Arial" pitchFamily="34" charset="0"/>
              </a:rPr>
              <a:t>Remarques additionnelles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3. Exemple d’application – Inégalités de revenu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3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2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15616" y="1478421"/>
            <a:ext cx="6912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itchFamily="18" charset="0"/>
                <a:cs typeface="Arial" pitchFamily="34" charset="0"/>
              </a:rPr>
              <a:t>4</a:t>
            </a:r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itchFamily="18" charset="0"/>
                <a:cs typeface="Arial" pitchFamily="34" charset="0"/>
              </a:rPr>
              <a:t>. Implémentation de MTA en R</a:t>
            </a:r>
            <a:endParaRPr lang="fr-FR" sz="2200" b="1" dirty="0">
              <a:solidFill>
                <a:schemeClr val="tx1">
                  <a:lumMod val="85000"/>
                  <a:lumOff val="15000"/>
                </a:schemeClr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5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420888"/>
            <a:ext cx="2476193" cy="36004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453" y="2105993"/>
            <a:ext cx="3843978" cy="391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6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313892" y="842705"/>
            <a:ext cx="6516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Retour sur expérience sur </a:t>
            </a:r>
            <a:r>
              <a:rPr lang="fr-F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HyperAtlas</a:t>
            </a:r>
            <a:r>
              <a:rPr lang="fr-F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…</a:t>
            </a:r>
            <a:endParaRPr lang="fr-FR" sz="24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276226" y="1569225"/>
            <a:ext cx="576064" cy="576064"/>
          </a:xfrm>
          <a:prstGeom prst="ellipse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323528" y="1558533"/>
            <a:ext cx="456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latin typeface="Gill Sans MT" pitchFamily="34" charset="0"/>
                <a:ea typeface="ＭＳ Ｐゴシック" pitchFamily="34" charset="-128"/>
              </a:rPr>
              <a:t>+</a:t>
            </a:r>
            <a:endParaRPr lang="fr-FR" sz="3600" i="1" dirty="0">
              <a:solidFill>
                <a:schemeClr val="bg1"/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7504" y="2204864"/>
            <a:ext cx="41764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Concept de l’analyse </a:t>
            </a:r>
            <a:r>
              <a:rPr lang="fr-F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multiscalaire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 facilement appréhendable par une diversité d’acteurs. Beaucoup de demandes d’implémentation.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Une application clique-bouton mûrement réfléchie (parcours utilisateur).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Un projet interdisciplinaire par essence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. </a:t>
            </a:r>
            <a:endParaRPr lang="fr-FR" sz="20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58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313892" y="842705"/>
            <a:ext cx="6516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Retour sur expérience sur </a:t>
            </a:r>
            <a:r>
              <a:rPr lang="fr-F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HyperAtlas</a:t>
            </a:r>
            <a:r>
              <a:rPr lang="fr-F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…</a:t>
            </a:r>
            <a:endParaRPr lang="fr-FR" sz="24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276226" y="1569225"/>
            <a:ext cx="576064" cy="576064"/>
          </a:xfrm>
          <a:prstGeom prst="ellipse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>
            <a:off x="4427984" y="2025714"/>
            <a:ext cx="0" cy="31314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8244408" y="155679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323528" y="1558533"/>
            <a:ext cx="456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latin typeface="Gill Sans MT" pitchFamily="34" charset="0"/>
                <a:ea typeface="ＭＳ Ｐゴシック" pitchFamily="34" charset="-128"/>
              </a:rPr>
              <a:t>+</a:t>
            </a:r>
            <a:endParaRPr lang="fr-FR" sz="3600" i="1" dirty="0">
              <a:solidFill>
                <a:schemeClr val="bg1"/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8291710" y="1486525"/>
            <a:ext cx="456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b="1" dirty="0">
                <a:solidFill>
                  <a:schemeClr val="bg1"/>
                </a:solidFill>
                <a:latin typeface="Gill Sans MT" pitchFamily="34" charset="0"/>
                <a:ea typeface="ＭＳ Ｐゴシック" pitchFamily="34" charset="-128"/>
              </a:rPr>
              <a:t>-</a:t>
            </a:r>
            <a:endParaRPr lang="fr-FR" sz="3600" i="1" dirty="0">
              <a:solidFill>
                <a:schemeClr val="bg1"/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7504" y="2204864"/>
            <a:ext cx="41764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Concept de l’analyse </a:t>
            </a:r>
            <a:r>
              <a:rPr lang="fr-F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multiscalaire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 facilement appréhendable par une diversité d’acteurs. Beaucoup de demandes d’implémentation.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Une application clique-bouton mûrement réfléchie (parcours utilisateur).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Un projet interdisciplinaire par essence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. </a:t>
            </a:r>
            <a:endParaRPr lang="fr-FR" sz="20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644007" y="2132856"/>
            <a:ext cx="442696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Application vieillissante 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(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ergonomie).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Processus de création d’un .</a:t>
            </a:r>
            <a:r>
              <a:rPr lang="fr-F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: assez coûteux.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Une application qui dépend du développement successif de plusieurs ingénieurs (difficile à faire évoluer).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Export vectoriel des cartes et graphiques impossible sous </a:t>
            </a:r>
            <a:r>
              <a:rPr lang="fr-F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HyperAtlas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. 	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fr-FR" sz="20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674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313892" y="842705"/>
            <a:ext cx="6516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Retour sur expérience sur </a:t>
            </a:r>
            <a:r>
              <a:rPr lang="fr-F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HyperAtlas</a:t>
            </a:r>
            <a:r>
              <a:rPr lang="fr-F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…</a:t>
            </a:r>
            <a:endParaRPr lang="fr-FR" sz="24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276226" y="1569225"/>
            <a:ext cx="576064" cy="576064"/>
          </a:xfrm>
          <a:prstGeom prst="ellipse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8244408" y="155679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323528" y="1558533"/>
            <a:ext cx="456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chemeClr val="bg1"/>
                </a:solidFill>
                <a:latin typeface="Gill Sans MT" pitchFamily="34" charset="0"/>
                <a:ea typeface="ＭＳ Ｐゴシック" pitchFamily="34" charset="-128"/>
              </a:rPr>
              <a:t>+</a:t>
            </a:r>
            <a:endParaRPr lang="fr-FR" sz="3600" i="1" dirty="0">
              <a:solidFill>
                <a:schemeClr val="bg1"/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8291710" y="1486525"/>
            <a:ext cx="456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b="1" dirty="0">
                <a:solidFill>
                  <a:schemeClr val="bg1"/>
                </a:solidFill>
                <a:latin typeface="Gill Sans MT" pitchFamily="34" charset="0"/>
                <a:ea typeface="ＭＳ Ｐゴシック" pitchFamily="34" charset="-128"/>
              </a:rPr>
              <a:t>-</a:t>
            </a:r>
            <a:endParaRPr lang="fr-FR" sz="3600" i="1" dirty="0">
              <a:solidFill>
                <a:schemeClr val="bg1"/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7504" y="2204864"/>
            <a:ext cx="41764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Concept de l’analyse </a:t>
            </a:r>
            <a:r>
              <a:rPr lang="fr-F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multiscalaire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 facilement appréhendable par une diversité d’acteurs. Beaucoup de demandes d’implémentation.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Une application clique-bouton mûrement réfléchie (parcours utilisateur).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Un projet interdisciplinaire par essence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. </a:t>
            </a:r>
            <a:endParaRPr lang="fr-FR" sz="20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3" name="Flèche vers le bas 2"/>
          <p:cNvSpPr/>
          <p:nvPr/>
        </p:nvSpPr>
        <p:spPr>
          <a:xfrm rot="16200000">
            <a:off x="482006" y="5734680"/>
            <a:ext cx="389138" cy="70609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/>
          <p:cNvSpPr txBox="1"/>
          <p:nvPr/>
        </p:nvSpPr>
        <p:spPr>
          <a:xfrm>
            <a:off x="1187624" y="5733256"/>
            <a:ext cx="7344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Nécessité de trouver une alternative pour les travaux et les analyses exploratoires menés par le RIATE.  </a:t>
            </a:r>
            <a:endParaRPr lang="fr-FR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  <p:cxnSp>
        <p:nvCxnSpPr>
          <p:cNvPr id="28" name="Connecteur droit 27"/>
          <p:cNvCxnSpPr/>
          <p:nvPr/>
        </p:nvCxnSpPr>
        <p:spPr>
          <a:xfrm>
            <a:off x="4427984" y="2025714"/>
            <a:ext cx="0" cy="31314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644007" y="2132856"/>
            <a:ext cx="442696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Application vieillissante 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(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ergonomie).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Processus de création d’un .</a:t>
            </a:r>
            <a:r>
              <a:rPr lang="fr-F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: assez coûteux.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Une application qui dépend du développement successif de plusieurs ingénieurs (difficile à faire évoluer).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Export vectoriel des cartes et graphiques impossible sous </a:t>
            </a:r>
            <a:r>
              <a:rPr lang="fr-F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HyperAtlas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ＭＳ Ｐゴシック" pitchFamily="34" charset="-128"/>
              </a:rPr>
              <a:t>. 	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fr-FR" sz="2000" i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0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28800"/>
            <a:ext cx="3451225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467545" y="635779"/>
            <a:ext cx="4968552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en quelques mots…  </a:t>
            </a:r>
          </a:p>
          <a:p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environnement logiciel libre et gratuit pour l’analyse statistique et la création graphique.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Multiplateforme : </a:t>
            </a:r>
            <a:r>
              <a:rPr lang="fr-FR" dirty="0"/>
              <a:t>Fonctionne sous Unix, Windows et </a:t>
            </a:r>
            <a:r>
              <a:rPr lang="fr-FR" dirty="0" err="1"/>
              <a:t>MacOS</a:t>
            </a:r>
            <a:r>
              <a:rPr lang="fr-FR" dirty="0"/>
              <a:t>. 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Mai 2017 : 10 589 packages disponibles</a:t>
            </a:r>
            <a:endParaRPr lang="fr-F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Une utilisation croissante, notamment en sciences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sociales : Reproductibilité des résultats, création de cartes « à la chaîne »…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 nombreux manuels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utilisateurs avec exercices : R et Espace, R pour les sociologues,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Des forums très actifs (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Overflow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7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67545" y="674693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Studio</a:t>
            </a:r>
          </a:p>
          <a:p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82" y="1161443"/>
            <a:ext cx="8848701" cy="478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9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23528" y="1505684"/>
            <a:ext cx="407295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MTA </a:t>
            </a:r>
          </a:p>
          <a:p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Déposé sur le CRAN en mars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</a:t>
            </a:r>
            <a:r>
              <a:rPr lang="fr-FR" dirty="0" smtClean="0"/>
              <a:t> fonctions : </a:t>
            </a:r>
            <a:r>
              <a:rPr lang="fr-FR" dirty="0" err="1" smtClean="0"/>
              <a:t>gdev</a:t>
            </a:r>
            <a:r>
              <a:rPr lang="fr-FR" dirty="0" smtClean="0"/>
              <a:t>, </a:t>
            </a:r>
            <a:r>
              <a:rPr lang="fr-FR" dirty="0" err="1" smtClean="0"/>
              <a:t>tdev</a:t>
            </a:r>
            <a:r>
              <a:rPr lang="fr-FR" dirty="0" smtClean="0"/>
              <a:t>, </a:t>
            </a:r>
            <a:r>
              <a:rPr lang="fr-FR" dirty="0" err="1" smtClean="0"/>
              <a:t>sdev</a:t>
            </a:r>
            <a:r>
              <a:rPr lang="fr-FR" dirty="0" smtClean="0"/>
              <a:t>, </a:t>
            </a:r>
            <a:r>
              <a:rPr lang="fr-FR" dirty="0" err="1" smtClean="0"/>
              <a:t>mst</a:t>
            </a:r>
            <a:r>
              <a:rPr lang="fr-FR" dirty="0" smtClean="0"/>
              <a:t>, mas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2 vignettes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explicatives (concepts théoriques et application). 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1 jeu de données d’exemple (inégalités de revenu sur la métropole du grand Paris) : </a:t>
            </a:r>
            <a:r>
              <a:rPr lang="fr-F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  <a:r>
              <a:rPr lang="fr-FR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com.spdf</a:t>
            </a:r>
            <a:r>
              <a:rPr lang="fr-FR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ept.spdf</a:t>
            </a:r>
            <a:r>
              <a:rPr lang="fr-FR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cardist</a:t>
            </a:r>
            <a:endParaRPr lang="fr-FR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503" y="1628800"/>
            <a:ext cx="454503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39552" y="836712"/>
            <a:ext cx="792088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Prérequis pour l’utilisation de MTA </a:t>
            </a:r>
          </a:p>
          <a:p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Installer R, </a:t>
            </a: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et le package MTA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Pour la visualisation, installer les packages</a:t>
            </a:r>
            <a:r>
              <a:rPr lang="fr-FR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rgdal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cartography</a:t>
            </a:r>
            <a:r>
              <a:rPr lang="fr-FR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ineq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est un plus. </a:t>
            </a:r>
          </a:p>
          <a:p>
            <a:endParaRPr lang="fr-F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Disposer d’un </a:t>
            </a:r>
            <a:r>
              <a:rPr lang="fr-FR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(.csv, .</a:t>
            </a: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etc.) contenant des identifiants géographiques, une variable d’appartenance territoriale, un ratio constitué d’un numérateur et un dénominateur .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Disposer d’un </a:t>
            </a:r>
            <a:r>
              <a:rPr lang="fr-FR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SpatialDataFrame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(.</a:t>
            </a: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shp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 contenant les géométries (identifiants identiques avec le </a:t>
            </a: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2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3652" y="1412776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("MTA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library(MTA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data(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GrandParisMetropole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head(com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9552" y="83671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 du jeu de données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86" y="2636912"/>
            <a:ext cx="61531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434161"/>
            <a:ext cx="50577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avec flèche 5"/>
          <p:cNvCxnSpPr/>
          <p:nvPr/>
        </p:nvCxnSpPr>
        <p:spPr>
          <a:xfrm flipV="1">
            <a:off x="2339752" y="5013176"/>
            <a:ext cx="0" cy="34897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691680" y="4437112"/>
            <a:ext cx="1320986" cy="52322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Identifiant des </a:t>
            </a:r>
          </a:p>
          <a:p>
            <a:pPr algn="ctr"/>
            <a:r>
              <a:rPr lang="fr-F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communes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4" name="Connecteur droit avec flèche 23"/>
          <p:cNvCxnSpPr/>
          <p:nvPr/>
        </p:nvCxnSpPr>
        <p:spPr>
          <a:xfrm flipV="1">
            <a:off x="3923928" y="5013176"/>
            <a:ext cx="0" cy="34897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203848" y="4437112"/>
            <a:ext cx="1320986" cy="52322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Libellé des </a:t>
            </a:r>
          </a:p>
          <a:p>
            <a:pPr algn="ctr"/>
            <a:r>
              <a:rPr lang="fr-F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communes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5148064" y="5187664"/>
            <a:ext cx="0" cy="17449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19166" y="4437112"/>
            <a:ext cx="1320986" cy="73866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 variables d’appartenance territoriale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5580112" y="5175776"/>
            <a:ext cx="0" cy="18637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4788024" y="5175776"/>
            <a:ext cx="0" cy="18637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059326" y="4437112"/>
            <a:ext cx="2689138" cy="73866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fr-F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numérateur  et 1 dénominateur</a:t>
            </a:r>
          </a:p>
          <a:p>
            <a:pPr algn="ctr"/>
            <a:r>
              <a:rPr lang="fr-F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(masse de revenu / nombre de ménages</a:t>
            </a:r>
            <a:endParaRPr lang="en-US" sz="1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2" name="Connecteur droit avec flèche 31"/>
          <p:cNvCxnSpPr/>
          <p:nvPr/>
        </p:nvCxnSpPr>
        <p:spPr>
          <a:xfrm flipV="1">
            <a:off x="6372200" y="5186838"/>
            <a:ext cx="0" cy="18637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6876256" y="5186838"/>
            <a:ext cx="0" cy="18637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292080" y="1630541"/>
            <a:ext cx="3300904" cy="646331"/>
          </a:xfrm>
          <a:prstGeom prst="rect">
            <a:avLst/>
          </a:prstGeom>
          <a:gradFill flip="none" rotWithShape="1">
            <a:gsLst>
              <a:gs pos="0">
                <a:srgbClr val="339933">
                  <a:tint val="66000"/>
                  <a:satMod val="160000"/>
                </a:srgbClr>
              </a:gs>
              <a:gs pos="50000">
                <a:srgbClr val="339933">
                  <a:tint val="44500"/>
                  <a:satMod val="160000"/>
                </a:srgbClr>
              </a:gs>
              <a:gs pos="100000">
                <a:srgbClr val="339933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fr-FR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Ouvrir dans R le programme</a:t>
            </a:r>
          </a:p>
          <a:p>
            <a:pPr algn="ctr"/>
            <a:r>
              <a:rPr lang="fr-FR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20170512_MTA_introduction</a:t>
            </a:r>
            <a:endParaRPr lang="fr-FR" b="1" dirty="0">
              <a:solidFill>
                <a:srgbClr val="00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01939"/>
            <a:ext cx="4824465" cy="362250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13" name="Picture 10" descr="C:\Users\Ronan\Desktop\ria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5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2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9552" y="83671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 du </a:t>
            </a:r>
            <a:r>
              <a:rPr lang="fr-FR" sz="2400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SpatialDataFrame</a:t>
            </a:r>
            <a:endParaRPr lang="fr-FR" sz="2400" b="1" dirty="0" smtClean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093795"/>
            <a:ext cx="1296144" cy="126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18" y="1268760"/>
            <a:ext cx="2681821" cy="291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503652" y="1412776"/>
            <a:ext cx="61565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plot(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com.spdf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col = "#FFE19F",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lwd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0.2)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plot(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ept.spdf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border = "white",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lwd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2, add = T)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com.spdf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smtClean="0"/>
              <a:t> : toutes les informations des géométries (identifiant, x/y des polygones, projection utilisée, etc.) </a:t>
            </a:r>
            <a:endParaRPr lang="fr-FR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fr-FR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head(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com.spdf@data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</a:t>
            </a:r>
            <a:r>
              <a:rPr lang="en-US" dirty="0"/>
              <a:t>: table </a:t>
            </a:r>
            <a:r>
              <a:rPr lang="en-US" dirty="0" err="1"/>
              <a:t>attributaire</a:t>
            </a:r>
            <a:r>
              <a:rPr lang="en-US" dirty="0"/>
              <a:t> de la </a:t>
            </a:r>
            <a:r>
              <a:rPr lang="en-US" dirty="0" err="1"/>
              <a:t>géométrie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9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3671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lang="fr-FR" sz="2400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calcul 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560" y="141277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com$gdevrel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gdev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(x = com,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var1 = "INC",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var2 = "TH",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type = "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rel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“,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ref =  NULL)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head(com)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84" y="3533378"/>
            <a:ext cx="55626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08104" y="3356992"/>
            <a:ext cx="864096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Éclair 5"/>
          <p:cNvSpPr/>
          <p:nvPr/>
        </p:nvSpPr>
        <p:spPr>
          <a:xfrm>
            <a:off x="4927973" y="2404703"/>
            <a:ext cx="724147" cy="7524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Éclair 22"/>
          <p:cNvSpPr/>
          <p:nvPr/>
        </p:nvSpPr>
        <p:spPr>
          <a:xfrm rot="4437270">
            <a:off x="6340568" y="2344543"/>
            <a:ext cx="724147" cy="7524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79197" y="2483604"/>
            <a:ext cx="937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NEW !!!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1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23528" y="1340768"/>
            <a:ext cx="407295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Cartography</a:t>
            </a:r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Package dédié à la cartographie thématique en R développé par l’UMS RIATE (Timothée Giraud, Nicolas Lambert). 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Permet la réalisation de plusieurs types de représentations : cartes </a:t>
            </a:r>
            <a:r>
              <a:rPr lang="fr-FR" dirty="0" err="1" smtClean="0"/>
              <a:t>choroplèthe</a:t>
            </a:r>
            <a:r>
              <a:rPr lang="fr-FR" dirty="0" smtClean="0"/>
              <a:t>, symboles proportionnels, flux, typologies discontinuités) 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Propose des palettes de couleurs, des éléments de mise en page et de mise en forme de légende. 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57407"/>
            <a:ext cx="4408960" cy="32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23528" y="1340768"/>
            <a:ext cx="407295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Cartography</a:t>
            </a:r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Package dédié à la cartographie thématique en R développé par l’UMS RIATE (Timothée Giraud, Nicolas Lambert). 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Permet la réalisation de plusieurs types de représentations : cartes </a:t>
            </a:r>
            <a:r>
              <a:rPr lang="fr-FR" dirty="0" err="1" smtClean="0"/>
              <a:t>choroplèthe</a:t>
            </a:r>
            <a:r>
              <a:rPr lang="fr-FR" dirty="0" smtClean="0"/>
              <a:t>, symboles proportionnels, flux, typologies discontinuités) 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Propose des palettes de couleurs, des éléments de mise en page et de mise en forme de légende. 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649517"/>
            <a:ext cx="1975864" cy="14113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544" y="1340768"/>
            <a:ext cx="2027654" cy="14483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910" y="2852936"/>
            <a:ext cx="2013999" cy="143857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045" y="2166856"/>
            <a:ext cx="2069435" cy="147816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0256" y="4365104"/>
            <a:ext cx="2065327" cy="14752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9353" y="3717032"/>
            <a:ext cx="2002767" cy="14305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8381" y="5040078"/>
            <a:ext cx="2091076" cy="149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07504" y="807095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lang="fr-FR" sz="2400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cartographie 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837" y="1628800"/>
            <a:ext cx="4789498" cy="42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161764" y="1320384"/>
            <a:ext cx="513031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choroLayer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com.spdf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spdfid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com,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dfid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var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gdevrel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col =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carto.pal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(pal1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blue.pal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 n1 = 3,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     pal2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wine.pal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 n2 = 3),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breaks = c(min(com$gdevrel,na.rm=TRUE),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75,90,100,111,133,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max(com$gdevrel,na.rm=TRUE)),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border = "#f0f0f0",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lwd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0.25,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legend.pos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topleft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legend.title.txt = "Deviation to the global context (100 =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Metropole du Grand Paris average)",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legend.values.rnd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0)</a:t>
            </a:r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plot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ept.spdf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border = "#1A1A19",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lwd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1, add = TRUE)</a:t>
            </a:r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layoutLayer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title = "Global deviation - Tax income per households",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sources = "GEOFLA® 2015 v2.1,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Apur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impots.gouv.fr",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author = "RIATE, 2016",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scale = NULL,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frame = FALSE,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col = "black",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coltitle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"white")</a:t>
            </a:r>
          </a:p>
        </p:txBody>
      </p:sp>
    </p:spTree>
    <p:extLst>
      <p:ext uri="{BB962C8B-B14F-4D97-AF65-F5344CB8AC3E}">
        <p14:creationId xmlns:p14="http://schemas.microsoft.com/office/powerpoint/2010/main" val="35940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3671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Territorial </a:t>
            </a:r>
            <a:r>
              <a:rPr lang="fr-FR" sz="2400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calcul  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560" y="141277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com$mdevrel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tdev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(x = com,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var1 = "INC",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var2 = "TH",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type = "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key = "LIBEPT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")</a:t>
            </a: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head(com)</a:t>
            </a:r>
          </a:p>
        </p:txBody>
      </p:sp>
      <p:sp>
        <p:nvSpPr>
          <p:cNvPr id="6" name="Éclair 5"/>
          <p:cNvSpPr/>
          <p:nvPr/>
        </p:nvSpPr>
        <p:spPr>
          <a:xfrm>
            <a:off x="5454035" y="2584272"/>
            <a:ext cx="724147" cy="7524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Éclair 22"/>
          <p:cNvSpPr/>
          <p:nvPr/>
        </p:nvSpPr>
        <p:spPr>
          <a:xfrm rot="4437270">
            <a:off x="6903821" y="2584272"/>
            <a:ext cx="724147" cy="7524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44984" y="2915652"/>
            <a:ext cx="937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NEW !!!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93963"/>
            <a:ext cx="62484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228184" y="3521956"/>
            <a:ext cx="792088" cy="1131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3671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Territorial </a:t>
            </a:r>
            <a:r>
              <a:rPr lang="fr-FR" sz="2400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calcul  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560" y="141277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com$mdevrel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tdev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(x = com,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var1 = "INC",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var2 = "TH",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type = "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key = "LIBEPT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")</a:t>
            </a: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head(com)</a:t>
            </a:r>
          </a:p>
        </p:txBody>
      </p:sp>
      <p:sp>
        <p:nvSpPr>
          <p:cNvPr id="6" name="Éclair 5"/>
          <p:cNvSpPr/>
          <p:nvPr/>
        </p:nvSpPr>
        <p:spPr>
          <a:xfrm>
            <a:off x="5454035" y="2584272"/>
            <a:ext cx="724147" cy="7524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Éclair 22"/>
          <p:cNvSpPr/>
          <p:nvPr/>
        </p:nvSpPr>
        <p:spPr>
          <a:xfrm rot="4437270">
            <a:off x="6903821" y="2584272"/>
            <a:ext cx="724147" cy="7524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44984" y="2915652"/>
            <a:ext cx="937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NEW !!!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93963"/>
            <a:ext cx="62484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228184" y="3521956"/>
            <a:ext cx="792088" cy="1131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8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07504" y="807095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Territorial </a:t>
            </a:r>
            <a:r>
              <a:rPr lang="fr-FR" sz="2400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cartographie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28800"/>
            <a:ext cx="4579509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61764" y="1405800"/>
            <a:ext cx="599441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choroLayer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com.spdf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spdfid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com,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dfid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var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mdevrel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col =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carto.pal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(pal1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blue.pal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 n1 = 3,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     pal2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wine.pal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 n2 = 3),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breaks = c(min(com$mdevrel,na.rm=TRUE),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75,90,100,111,133,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max(com$mdevrel,na.rm=TRUE)),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border = "#f0f0f0",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lwd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0.25,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legend.pos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topleft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legend.title.txt = "Deviation to the territorial context (100 =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EPT average)",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legend.values.rnd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0)</a:t>
            </a:r>
          </a:p>
          <a:p>
            <a:endParaRPr lang="en-US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plot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ept.spdf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border = "#1A1A19",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lwd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1, add = TRUE)</a:t>
            </a:r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layoutLayer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(title = "Territorial deviation - Tax income per households",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sources = "GEOFLA® 2015 v2.1,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Apur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impots.gouv.fr",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author = "RIATE, 2016",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scale = 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NULL, frame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 FALSE,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col = "black",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coltitle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"white")</a:t>
            </a:r>
          </a:p>
        </p:txBody>
      </p:sp>
    </p:spTree>
    <p:extLst>
      <p:ext uri="{BB962C8B-B14F-4D97-AF65-F5344CB8AC3E}">
        <p14:creationId xmlns:p14="http://schemas.microsoft.com/office/powerpoint/2010/main" val="24815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3671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</a:t>
            </a:r>
            <a:r>
              <a:rPr lang="fr-FR" sz="2400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calcul  </a:t>
            </a:r>
          </a:p>
        </p:txBody>
      </p:sp>
      <p:sp>
        <p:nvSpPr>
          <p:cNvPr id="2" name="Rectangle 1"/>
          <p:cNvSpPr/>
          <p:nvPr/>
        </p:nvSpPr>
        <p:spPr>
          <a:xfrm>
            <a:off x="395536" y="1196752"/>
            <a:ext cx="77220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com$ldevrel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sdev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com.spdf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x = com,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spdfid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xid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var1 = "INC",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var2 = "TH",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order = 1,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dist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NULL,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mat = NULL,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type = "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rel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")</a:t>
            </a: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com$scardevrel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&lt;-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sdev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(x = com, var1 = "INC", var2 = "TH", type = "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com.spdf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dist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10, mat =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cardist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head(com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34915" y="4936613"/>
            <a:ext cx="937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NEW !!!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50" y="5445224"/>
            <a:ext cx="78295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490251" y="5383093"/>
            <a:ext cx="1843329" cy="1131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Éclair 25"/>
          <p:cNvSpPr/>
          <p:nvPr/>
        </p:nvSpPr>
        <p:spPr>
          <a:xfrm rot="4437270">
            <a:off x="7971507" y="4745054"/>
            <a:ext cx="724147" cy="7524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Éclair 26"/>
          <p:cNvSpPr/>
          <p:nvPr/>
        </p:nvSpPr>
        <p:spPr>
          <a:xfrm>
            <a:off x="6012160" y="4820785"/>
            <a:ext cx="724147" cy="7524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8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3671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</a:t>
            </a:r>
            <a:r>
              <a:rPr lang="fr-FR" sz="2400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cartographie 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631" y="1582350"/>
            <a:ext cx="4595873" cy="415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61764" y="1340768"/>
            <a:ext cx="59944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choroLayer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com.spdf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spdfid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com,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dfid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var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scardevrel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col =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carto.pal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(pal1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blue.pal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 n1 = 3,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     pal2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wine.pal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 n2 = 3),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breaks = c(min(com$scardevrel,na.rm=TRUE),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75,90,100,111,133,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max(com$scardevrel,na.rm=TRUE)),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border = "#f0f0f0",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lwd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0.25,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legend.pos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topleft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legend.title.txt = "Deviation to the territorial context (100 =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average of communes reachable in less than 10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mn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by car)",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legend.values.rnd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0)</a:t>
            </a:r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plot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ept.spdf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border = "#1A1A19",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lwd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1, add = TRUE)</a:t>
            </a:r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layoutLayer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(title = "Spatial deviation - Tax income per households",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sources = "GEOFLA® 2015 v2.1,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Apur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impots.gouv.fr",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author = "RIATE, 2016",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scale = NULL,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frame = FALSE,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col = "black",</a:t>
            </a:r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coltitle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"white")</a:t>
            </a:r>
          </a:p>
        </p:txBody>
      </p:sp>
    </p:spTree>
    <p:extLst>
      <p:ext uri="{BB962C8B-B14F-4D97-AF65-F5344CB8AC3E}">
        <p14:creationId xmlns:p14="http://schemas.microsoft.com/office/powerpoint/2010/main" val="262000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467544" y="764704"/>
            <a:ext cx="8707396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25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fr-FR" sz="25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équipes de recherche </a:t>
            </a: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(LIG-STEAMER, LIG MESCAL, UMS Géographie-cités, UMS RIATE)</a:t>
            </a:r>
          </a:p>
          <a:p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sz="1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sz="11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25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2000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Création du groupe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HyperCarte</a:t>
            </a:r>
            <a:endParaRPr lang="fr-FR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25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2006</a:t>
            </a:r>
            <a:r>
              <a:rPr lang="fr-FR" sz="4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Création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 la 1</a:t>
            </a:r>
            <a:r>
              <a:rPr lang="fr-FR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ère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version d’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HyperAtlas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sz="2500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25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2011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2ème version de l’application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(nouvel interface, intégration </a:t>
            </a: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dimension temporelle,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nouvelles fonctionnalités d’analyse spatiale </a:t>
            </a: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…)</a:t>
            </a:r>
          </a:p>
          <a:p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25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2015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Consolidation d’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HyperAdmin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(import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shapefiles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), création d’un site Web. </a:t>
            </a:r>
          </a:p>
          <a:p>
            <a:endParaRPr lang="fr-FR" sz="2500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25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2017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Création du package MTA (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Multiscalar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Territorial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Analysis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) en R. 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sz="14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sz="1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sz="2500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42" y="1484784"/>
            <a:ext cx="6810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84784"/>
            <a:ext cx="1206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14224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Z:\Logos\LogosRIATE\riate_orange_hig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28800"/>
            <a:ext cx="1872133" cy="34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1" name="Picture 10" descr="C:\Users\Ronan\Desktop\ri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3283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1. Historique et concepts fondateurs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1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-2-3-4-5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4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3671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Synthèse – calcul 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308824"/>
            <a:ext cx="34563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synthesis &lt;-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mst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com.spdf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x = com,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spdfid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xid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var1 = "INC",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var2 = "TH",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dist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NULL,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key = "EPT",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order = 1,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mat = NULL,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threshold = 125,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superior = TRUE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64496" y="1308824"/>
            <a:ext cx="457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synthesis2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&lt;-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mst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com.spdf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x = com,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spdfid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xid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"DEPCOM",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var1 = "INC",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var2 = "TH",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dist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NULL,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key = "EPT",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order = 1,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mat = NULL,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threshold = 75,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superior = FALSE)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996" y="5085184"/>
            <a:ext cx="54483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9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791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Synthèse – cartographie (1a) </a:t>
            </a:r>
          </a:p>
        </p:txBody>
      </p:sp>
      <p:sp>
        <p:nvSpPr>
          <p:cNvPr id="4" name="Rectangle 3"/>
          <p:cNvSpPr/>
          <p:nvPr/>
        </p:nvSpPr>
        <p:spPr>
          <a:xfrm>
            <a:off x="667345" y="1556792"/>
            <a:ext cx="800911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Deux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fenêtres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par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plot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par(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mfrow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c(1,2), mar = c(0,0,1.2,0))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Cartographie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des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écarts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supérieurs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à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125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%</a:t>
            </a: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typoLayer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com.spdf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df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synthesis,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var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mst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", border ="#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D9D9D9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", 	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legend.values.order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 0:7, 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col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 c("#f0f0f0", "#fdc785","#ffffab","#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fba9b0“,  	"#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addea6","#ffa100","#fff226","#e30020"),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lwd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 0.25,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legend.pos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 "n")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plot(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ept.spdf,add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=TRUE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12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791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Synthèse – cartographie (1b) </a:t>
            </a:r>
          </a:p>
        </p:txBody>
      </p:sp>
      <p:sp>
        <p:nvSpPr>
          <p:cNvPr id="5" name="Rectangle 4"/>
          <p:cNvSpPr/>
          <p:nvPr/>
        </p:nvSpPr>
        <p:spPr>
          <a:xfrm>
            <a:off x="611560" y="1220554"/>
            <a:ext cx="928903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colours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&lt;- c("#f0f0f0", "#fdc785","#ffffab","#fba9b0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"#addea6","#ffa100","#fff226","#e30020")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rVal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&lt;-c(" .     .   . 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"[X]   .   . 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 .   [X]  . 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"[X] [X]  . 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 .    .   [X]",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"[X]  .   [X]",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 .   [X] [X]",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"[X] [X] [X]")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legendTypo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(col =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colours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categ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rVal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title.txt = "General, territorial and spatial\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ndeviations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above 125 %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\n       G T S",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nodata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FALSE)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layoutLayer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(title = "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Multiscalar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Typology - Favorable situation",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sources = "GEOFLA® 2015 v2.1,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Apur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impots.gouv.fr",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author = "MTA")</a:t>
            </a:r>
          </a:p>
        </p:txBody>
      </p:sp>
    </p:spTree>
    <p:extLst>
      <p:ext uri="{BB962C8B-B14F-4D97-AF65-F5344CB8AC3E}">
        <p14:creationId xmlns:p14="http://schemas.microsoft.com/office/powerpoint/2010/main" val="102817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791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Synthèse – cartographie (2a) </a:t>
            </a:r>
          </a:p>
        </p:txBody>
      </p:sp>
      <p:sp>
        <p:nvSpPr>
          <p:cNvPr id="5" name="Rectangle 4"/>
          <p:cNvSpPr/>
          <p:nvPr/>
        </p:nvSpPr>
        <p:spPr>
          <a:xfrm>
            <a:off x="611560" y="1390124"/>
            <a:ext cx="81369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# Pour éviter les messages d’erreur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unique(synthesis2$mst)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typoLayer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spdf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com.spdf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df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synthesis2,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var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mst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border = "#D9D9D9",legend.values.order = c(0:5, 7), 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col = c("#f0f0f0", "#fdc785","#ffffab","#fba9b0",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"#addea6","#ffa100","#e30020"),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lwd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0.25,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legend.pos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"n")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plot(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ept.spdf,add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=TRUE)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7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791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Synthèse – cartographie (2b) 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220554"/>
            <a:ext cx="813690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colours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&lt;- c("#f0f0f0", "#fdc785","#ffffab","#fba9b0",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"#addea6","#ffa100","#e30020")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rVal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&lt;-c(" .     .   . 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"[X]   .   . 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 .   [X]  . 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"[X] [X]  . 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 .    .   [X]",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"[X]  .   [X]",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"[X] [X] [X]")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legendTypo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(col =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colours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categ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rVal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title.txt = "General, territorial and spatial\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ndeviations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under 75 %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\n       G T S",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nodata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FALSE)</a:t>
            </a: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layoutLayer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(title = "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Multiscalar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Typology - Lagging situation",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sources = "GEOFLA® 2015 v2.1,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Apur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impots.gouv.fr",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author = "MTA")</a:t>
            </a:r>
          </a:p>
        </p:txBody>
      </p:sp>
    </p:spTree>
    <p:extLst>
      <p:ext uri="{BB962C8B-B14F-4D97-AF65-F5344CB8AC3E}">
        <p14:creationId xmlns:p14="http://schemas.microsoft.com/office/powerpoint/2010/main" val="29323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791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Synthèse – 2 cartes 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12776"/>
            <a:ext cx="5472608" cy="491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89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. Implémentation de MTA en R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879103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Quelles communes en situation favorable et défavorable ? 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3608" y="1628800"/>
            <a:ext cx="69847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Liste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des communes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situation favorable pour les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trois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contextes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subset(synthesis,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mst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== 7, select = c(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gdevrel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tdevrel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sdevrel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mst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))</a:t>
            </a:r>
          </a:p>
          <a:p>
            <a:endParaRPr lang="fr-FR" sz="16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fr-F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fr-FR" sz="16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fr-F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fr-FR" sz="16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fr-F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fr-FR" sz="16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#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Liste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des communes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situation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défavorable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pour </a:t>
            </a: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les </a:t>
            </a:r>
            <a:r>
              <a:rPr lang="en-US" sz="160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trois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contextes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subset(synthesis2,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mst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== 7, select = c(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gdevrel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tdevrel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sdevrel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mst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))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13062"/>
            <a:ext cx="574357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414452"/>
            <a:ext cx="57054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29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-5</a:t>
            </a:r>
            <a:endParaRPr lang="fr-F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83568" y="1484784"/>
            <a:ext cx="777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itchFamily="18" charset="0"/>
                <a:cs typeface="Arial" pitchFamily="34" charset="0"/>
              </a:rPr>
              <a:t>5. Application au premier tour des élections présidentielles en région Auvergne-Rhône-Alpes</a:t>
            </a:r>
            <a:endParaRPr lang="fr-FR" sz="2200" b="1" dirty="0">
              <a:solidFill>
                <a:schemeClr val="tx1">
                  <a:lumMod val="85000"/>
                  <a:lumOff val="15000"/>
                </a:schemeClr>
              </a:solidFill>
              <a:latin typeface="Bookman Old Style" pitchFamily="18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78" y="2996952"/>
            <a:ext cx="328732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15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5. Exemple d’application exploratoire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5</a:t>
            </a:r>
            <a:endParaRPr lang="fr-FR" altLang="en-US" sz="16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9552" y="8791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jeux de données à disposition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3741"/>
            <a:ext cx="4705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79" y="1772816"/>
            <a:ext cx="6410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èche droite à entaille 8"/>
          <p:cNvSpPr/>
          <p:nvPr/>
        </p:nvSpPr>
        <p:spPr>
          <a:xfrm>
            <a:off x="1691680" y="2273449"/>
            <a:ext cx="648072" cy="507479"/>
          </a:xfrm>
          <a:prstGeom prst="notchedRightArrow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2411760" y="233958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: Ministère de l’intérieur, RIATE (</a:t>
            </a:r>
            <a:r>
              <a:rPr lang="fr-FR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Webscrapping</a:t>
            </a:r>
            <a:r>
              <a:rPr lang="fr-FR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93418"/>
            <a:ext cx="8136904" cy="341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30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26988"/>
            <a:ext cx="9144000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6583363"/>
            <a:ext cx="9180513" cy="30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ZoneTexte 15"/>
          <p:cNvSpPr txBox="1">
            <a:spLocks noChangeArrowheads="1"/>
          </p:cNvSpPr>
          <p:nvPr/>
        </p:nvSpPr>
        <p:spPr bwMode="auto">
          <a:xfrm>
            <a:off x="-36513" y="6546850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Ronan </a:t>
            </a:r>
            <a:r>
              <a:rPr lang="fr-FR" altLang="en-US" sz="1600" dirty="0" err="1">
                <a:solidFill>
                  <a:schemeClr val="bg1"/>
                </a:solidFill>
                <a:latin typeface="Gill Sans MT" pitchFamily="34" charset="0"/>
              </a:rPr>
              <a:t>Ysebaert</a:t>
            </a:r>
            <a:r>
              <a:rPr lang="fr-FR" altLang="en-US" sz="1600" dirty="0">
                <a:solidFill>
                  <a:schemeClr val="bg1"/>
                </a:solidFill>
                <a:latin typeface="Gill Sans MT" pitchFamily="34" charset="0"/>
              </a:rPr>
              <a:t> – </a:t>
            </a:r>
            <a:r>
              <a:rPr lang="fr-FR" altLang="en-US" sz="1600" dirty="0" smtClean="0">
                <a:solidFill>
                  <a:schemeClr val="bg1"/>
                </a:solidFill>
                <a:latin typeface="Gill Sans MT" pitchFamily="34" charset="0"/>
              </a:rPr>
              <a:t>12 mai 2017</a:t>
            </a:r>
            <a:endParaRPr lang="fr-FR" altLang="en-US" sz="16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20" name="Picture 10" descr="C:\Users\Ronan\Desktop\ri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1763"/>
            <a:ext cx="14747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15"/>
          <p:cNvSpPr txBox="1">
            <a:spLocks noChangeArrowheads="1"/>
          </p:cNvSpPr>
          <p:nvPr/>
        </p:nvSpPr>
        <p:spPr bwMode="auto">
          <a:xfrm>
            <a:off x="115887" y="66526"/>
            <a:ext cx="6904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2400" b="1" dirty="0" smtClean="0">
                <a:solidFill>
                  <a:schemeClr val="bg1"/>
                </a:solidFill>
                <a:latin typeface="Gill Sans MT" pitchFamily="34" charset="0"/>
              </a:rPr>
              <a:t>5. Exemple d’application exploratoire</a:t>
            </a:r>
            <a:endParaRPr lang="fr-FR" altLang="en-US" sz="24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22" name="ZoneTexte 15"/>
          <p:cNvSpPr txBox="1">
            <a:spLocks noChangeArrowheads="1"/>
          </p:cNvSpPr>
          <p:nvPr/>
        </p:nvSpPr>
        <p:spPr bwMode="auto">
          <a:xfrm>
            <a:off x="5084191" y="6547246"/>
            <a:ext cx="4024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1-2-3-</a:t>
            </a:r>
            <a:r>
              <a:rPr lang="fr-F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4</a:t>
            </a:r>
            <a:r>
              <a:rPr lang="fr-F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-</a:t>
            </a:r>
            <a:r>
              <a:rPr lang="fr-FR" altLang="en-US" sz="1600" b="1" dirty="0" smtClean="0">
                <a:solidFill>
                  <a:schemeClr val="bg1"/>
                </a:solidFill>
                <a:latin typeface="Gill Sans MT" pitchFamily="34" charset="0"/>
              </a:rPr>
              <a:t>5</a:t>
            </a:r>
            <a:endParaRPr lang="fr-FR" altLang="en-US" sz="16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9552" y="8791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jeux de données à disposition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3741"/>
            <a:ext cx="4705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79" y="1772816"/>
            <a:ext cx="6410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èche droite à entaille 8"/>
          <p:cNvSpPr/>
          <p:nvPr/>
        </p:nvSpPr>
        <p:spPr>
          <a:xfrm>
            <a:off x="1691680" y="2273449"/>
            <a:ext cx="648072" cy="507479"/>
          </a:xfrm>
          <a:prstGeom prst="notchedRightArrow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2411760" y="233958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: Ministère de l’intérieur, RIATE (</a:t>
            </a:r>
            <a:r>
              <a:rPr lang="fr-FR" b="1" dirty="0" err="1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Webscrapping</a:t>
            </a:r>
            <a:r>
              <a:rPr lang="fr-FR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8" y="2893418"/>
            <a:ext cx="8785136" cy="233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82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BEEAB5A3-8DD3-4CEA-99F1-9534ABB7504D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3237B425-92F5-4EFF-BADC-DCC399CE9730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7AC6732B-DEEC-4358-89BA-D62DE0EA803B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6EB133FF-95B5-41A6-9AB8-6F0C81EAE99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1C4B85CB-7B5E-4368-AF9C-BC972BA0436C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C8978852-543D-4E35-9D32-CE1CF582D542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5C86CB1-C194-44D1-9B56-40A98719A597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0C25AC1-425A-4B20-9730-E82694857ACE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DB8FDFCD-5486-4CFD-B2F6-8F27CCDF27E0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B9CBD2FF-3B20-4CE5-A675-E023782349DA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1D282864-28FA-49B9-8A99-B761E89FA0E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69CCC65-7843-42EA-8954-AE3C3F5376C8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73766E42-A11F-45E7-A25B-0411EE30CBE9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64C7766-9495-4738-9D8B-9AEDB8B0BE10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F4F1D18F-B0EC-42AF-A646-7ECCE2D61A31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16F2441B-A603-4902-9C63-1098081CC97D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1492B52C-CB67-45BD-86FE-35B922AD361D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1C5F7728-D2D3-48ED-94FB-65558044BC6A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BFE5DD29-27ED-4365-9AD5-FFF071A1B24E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410B6DB0-494F-4F33-BCD3-A2729726D318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D525C388-518D-4C34-BE0E-B39AAF82B276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4B62B9F-D67E-4B0A-B4C3-8871B87F9465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A1B826E4-D6E5-499A-9BF1-38617428DE06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DC750BB3-FDED-42DE-B056-A2BBA0DCCA3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9AA1ACB9-B0BD-4491-AD0E-CAC6EC50C529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F2BCD91-CF36-417D-A55D-8505781BB816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F03F6127-6AFF-4257-891E-C64A213A952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383C7E27-7598-46CE-8248-182F2341866F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51CBE324-4AD9-4854-A030-6997D3C34C2A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C767AC3-B592-434D-B60B-85AA7C4F9B54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67C83C8C-A6F9-483B-9BB7-F2F32ACAC572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5413761B-6747-44D0-9840-2D399A776F1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A686C423-EE47-4109-90F1-7E019AE01C45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B213DADB-C011-4100-9C81-4A2EAFC5C2FA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B75C4034-2AEC-4138-AF56-87B0AAFE8F2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D34D449-7A1C-4902-85A8-53FA7A43F1AC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9F63FF4-D73B-4140-B1E6-7E5DA8AB90DE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BA2D152F-6EE7-49AC-8A07-838B11E5A3AE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D68E4582-3D47-48FC-839E-6B88194A9EB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4045</TotalTime>
  <Words>5241</Words>
  <Application>Microsoft Office PowerPoint</Application>
  <PresentationFormat>Affichage à l'écran (4:3)</PresentationFormat>
  <Paragraphs>1422</Paragraphs>
  <Slides>103</Slides>
  <Notes>77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103</vt:i4>
      </vt:variant>
    </vt:vector>
  </HeadingPairs>
  <TitlesOfParts>
    <vt:vector size="112" baseType="lpstr">
      <vt:lpstr>MS PGothic</vt:lpstr>
      <vt:lpstr>MS PGothic</vt:lpstr>
      <vt:lpstr>Arial</vt:lpstr>
      <vt:lpstr>Avenir Book</vt:lpstr>
      <vt:lpstr>Bookman Old Style</vt:lpstr>
      <vt:lpstr>Calibri</vt:lpstr>
      <vt:lpstr>Gill Sans MT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Ronan</dc:creator>
  <cp:lastModifiedBy>Ronan</cp:lastModifiedBy>
  <cp:revision>257</cp:revision>
  <cp:lastPrinted>2013-03-29T14:14:15Z</cp:lastPrinted>
  <dcterms:created xsi:type="dcterms:W3CDTF">2013-03-20T13:52:57Z</dcterms:created>
  <dcterms:modified xsi:type="dcterms:W3CDTF">2021-10-07T15:53:31Z</dcterms:modified>
</cp:coreProperties>
</file>